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1.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10"/>
  </p:notesMasterIdLst>
  <p:sldIdLst>
    <p:sldId id="256" r:id="rId5"/>
    <p:sldId id="257" r:id="rId6"/>
    <p:sldId id="303" r:id="rId7"/>
    <p:sldId id="258" r:id="rId8"/>
    <p:sldId id="382" r:id="rId9"/>
    <p:sldId id="262" r:id="rId10"/>
    <p:sldId id="263" r:id="rId11"/>
    <p:sldId id="261" r:id="rId12"/>
    <p:sldId id="259" r:id="rId13"/>
    <p:sldId id="384" r:id="rId14"/>
    <p:sldId id="385" r:id="rId15"/>
    <p:sldId id="295" r:id="rId16"/>
    <p:sldId id="264" r:id="rId17"/>
    <p:sldId id="265" r:id="rId18"/>
    <p:sldId id="391" r:id="rId19"/>
    <p:sldId id="296" r:id="rId20"/>
    <p:sldId id="392" r:id="rId21"/>
    <p:sldId id="271" r:id="rId22"/>
    <p:sldId id="267" r:id="rId23"/>
    <p:sldId id="304" r:id="rId24"/>
    <p:sldId id="348" r:id="rId25"/>
    <p:sldId id="269" r:id="rId26"/>
    <p:sldId id="393" r:id="rId27"/>
    <p:sldId id="323" r:id="rId28"/>
    <p:sldId id="324" r:id="rId29"/>
    <p:sldId id="306" r:id="rId30"/>
    <p:sldId id="286" r:id="rId31"/>
    <p:sldId id="291" r:id="rId32"/>
    <p:sldId id="292" r:id="rId33"/>
    <p:sldId id="284" r:id="rId34"/>
    <p:sldId id="394" r:id="rId35"/>
    <p:sldId id="285" r:id="rId36"/>
    <p:sldId id="288" r:id="rId37"/>
    <p:sldId id="289" r:id="rId38"/>
    <p:sldId id="293" r:id="rId39"/>
    <p:sldId id="333" r:id="rId40"/>
    <p:sldId id="334" r:id="rId41"/>
    <p:sldId id="335" r:id="rId42"/>
    <p:sldId id="337" r:id="rId43"/>
    <p:sldId id="338" r:id="rId44"/>
    <p:sldId id="370" r:id="rId45"/>
    <p:sldId id="371" r:id="rId46"/>
    <p:sldId id="362" r:id="rId47"/>
    <p:sldId id="290" r:id="rId48"/>
    <p:sldId id="302" r:id="rId49"/>
    <p:sldId id="307" r:id="rId50"/>
    <p:sldId id="308" r:id="rId51"/>
    <p:sldId id="309" r:id="rId52"/>
    <p:sldId id="312" r:id="rId53"/>
    <p:sldId id="310" r:id="rId54"/>
    <p:sldId id="311" r:id="rId55"/>
    <p:sldId id="315" r:id="rId56"/>
    <p:sldId id="383" r:id="rId57"/>
    <p:sldId id="313" r:id="rId58"/>
    <p:sldId id="314" r:id="rId59"/>
    <p:sldId id="316" r:id="rId60"/>
    <p:sldId id="339" r:id="rId61"/>
    <p:sldId id="361" r:id="rId62"/>
    <p:sldId id="340" r:id="rId63"/>
    <p:sldId id="274" r:id="rId64"/>
    <p:sldId id="275" r:id="rId65"/>
    <p:sldId id="344" r:id="rId66"/>
    <p:sldId id="345" r:id="rId67"/>
    <p:sldId id="364" r:id="rId68"/>
    <p:sldId id="346" r:id="rId69"/>
    <p:sldId id="395" r:id="rId70"/>
    <p:sldId id="301" r:id="rId71"/>
    <p:sldId id="363" r:id="rId72"/>
    <p:sldId id="368" r:id="rId73"/>
    <p:sldId id="369" r:id="rId74"/>
    <p:sldId id="280" r:id="rId75"/>
    <p:sldId id="349" r:id="rId76"/>
    <p:sldId id="375" r:id="rId77"/>
    <p:sldId id="376" r:id="rId78"/>
    <p:sldId id="377" r:id="rId79"/>
    <p:sldId id="380" r:id="rId80"/>
    <p:sldId id="379" r:id="rId81"/>
    <p:sldId id="381" r:id="rId82"/>
    <p:sldId id="378" r:id="rId83"/>
    <p:sldId id="325" r:id="rId84"/>
    <p:sldId id="386" r:id="rId85"/>
    <p:sldId id="326" r:id="rId86"/>
    <p:sldId id="359" r:id="rId87"/>
    <p:sldId id="360" r:id="rId88"/>
    <p:sldId id="331" r:id="rId89"/>
    <p:sldId id="332" r:id="rId90"/>
    <p:sldId id="387" r:id="rId91"/>
    <p:sldId id="388" r:id="rId92"/>
    <p:sldId id="352" r:id="rId93"/>
    <p:sldId id="353" r:id="rId94"/>
    <p:sldId id="354" r:id="rId95"/>
    <p:sldId id="356" r:id="rId96"/>
    <p:sldId id="355" r:id="rId97"/>
    <p:sldId id="300" r:id="rId98"/>
    <p:sldId id="317" r:id="rId99"/>
    <p:sldId id="297" r:id="rId100"/>
    <p:sldId id="318" r:id="rId101"/>
    <p:sldId id="298" r:id="rId102"/>
    <p:sldId id="299" r:id="rId103"/>
    <p:sldId id="341" r:id="rId104"/>
    <p:sldId id="343" r:id="rId105"/>
    <p:sldId id="389" r:id="rId106"/>
    <p:sldId id="342" r:id="rId107"/>
    <p:sldId id="373" r:id="rId108"/>
    <p:sldId id="374" r:id="rId10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008C"/>
    <a:srgbClr val="2BB673"/>
    <a:srgbClr val="00AEEF"/>
    <a:srgbClr val="FFF2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97"/>
    <p:restoredTop sz="70843" autoAdjust="0"/>
  </p:normalViewPr>
  <p:slideViewPr>
    <p:cSldViewPr snapToGrid="0">
      <p:cViewPr varScale="1">
        <p:scale>
          <a:sx n="114" d="100"/>
          <a:sy n="114" d="100"/>
        </p:scale>
        <p:origin x="2348" y="64"/>
      </p:cViewPr>
      <p:guideLst/>
    </p:cSldViewPr>
  </p:slideViewPr>
  <p:notesTextViewPr>
    <p:cViewPr>
      <p:scale>
        <a:sx n="96" d="100"/>
        <a:sy n="96"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viewProps" Target="viewProps.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theme" Target="theme/theme1.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notesMaster" Target="notesMasters/notesMaster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CD04E52-6183-47D1-9A8D-60BDED6741C6}"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D5D15088-2A0D-4994-88C7-FD38B43381BC}">
      <dgm:prSet/>
      <dgm:spPr/>
      <dgm:t>
        <a:bodyPr/>
        <a:lstStyle/>
        <a:p>
          <a:r>
            <a:rPr lang="en-GB" dirty="0"/>
            <a:t>There’s no magic potion to avoid the Storming phase</a:t>
          </a:r>
          <a:endParaRPr lang="en-US" dirty="0"/>
        </a:p>
      </dgm:t>
    </dgm:pt>
    <dgm:pt modelId="{A621DD77-DA2A-4F24-B0A2-4C1D08526315}" type="parTrans" cxnId="{FB9F1C09-DAFE-4C21-8023-7556D7AF9F36}">
      <dgm:prSet/>
      <dgm:spPr/>
      <dgm:t>
        <a:bodyPr/>
        <a:lstStyle/>
        <a:p>
          <a:endParaRPr lang="en-US"/>
        </a:p>
      </dgm:t>
    </dgm:pt>
    <dgm:pt modelId="{BF6603EA-C2A9-4E72-82A9-F91E603396AA}" type="sibTrans" cxnId="{FB9F1C09-DAFE-4C21-8023-7556D7AF9F36}">
      <dgm:prSet/>
      <dgm:spPr/>
      <dgm:t>
        <a:bodyPr/>
        <a:lstStyle/>
        <a:p>
          <a:endParaRPr lang="en-US"/>
        </a:p>
      </dgm:t>
    </dgm:pt>
    <dgm:pt modelId="{321A8B7F-EFD1-4567-AFC3-5698FF9F7AAC}">
      <dgm:prSet/>
      <dgm:spPr/>
      <dgm:t>
        <a:bodyPr/>
        <a:lstStyle/>
        <a:p>
          <a:r>
            <a:rPr lang="en-GB" dirty="0"/>
            <a:t>Keep communication open, positive and straightforward</a:t>
          </a:r>
          <a:endParaRPr lang="en-US" dirty="0"/>
        </a:p>
      </dgm:t>
    </dgm:pt>
    <dgm:pt modelId="{2E874353-CFC7-4012-81DC-297C3B4DBEAF}" type="parTrans" cxnId="{2300F7DD-3B59-4085-ACC8-8F417298444D}">
      <dgm:prSet/>
      <dgm:spPr/>
      <dgm:t>
        <a:bodyPr/>
        <a:lstStyle/>
        <a:p>
          <a:endParaRPr lang="en-US"/>
        </a:p>
      </dgm:t>
    </dgm:pt>
    <dgm:pt modelId="{043874E7-51E9-4166-9B85-4D24AADFB161}" type="sibTrans" cxnId="{2300F7DD-3B59-4085-ACC8-8F417298444D}">
      <dgm:prSet/>
      <dgm:spPr/>
      <dgm:t>
        <a:bodyPr/>
        <a:lstStyle/>
        <a:p>
          <a:endParaRPr lang="en-US"/>
        </a:p>
      </dgm:t>
    </dgm:pt>
    <dgm:pt modelId="{3A1F8AC1-A3FD-4760-9D1F-9F5AF29C92A1}">
      <dgm:prSet/>
      <dgm:spPr/>
      <dgm:t>
        <a:bodyPr/>
        <a:lstStyle/>
        <a:p>
          <a:r>
            <a:rPr lang="en-GB" dirty="0"/>
            <a:t>When disagreements break out, accept there’s a communication challenge and seek to answer it. Sometimes the President may need to adjudicate and take a decision.</a:t>
          </a:r>
          <a:endParaRPr lang="en-US" dirty="0"/>
        </a:p>
      </dgm:t>
    </dgm:pt>
    <dgm:pt modelId="{2B8DE908-6954-41FB-95A6-505045433959}" type="parTrans" cxnId="{F6AFFD28-19F1-4234-BC50-6E2268347071}">
      <dgm:prSet/>
      <dgm:spPr/>
      <dgm:t>
        <a:bodyPr/>
        <a:lstStyle/>
        <a:p>
          <a:endParaRPr lang="en-US"/>
        </a:p>
      </dgm:t>
    </dgm:pt>
    <dgm:pt modelId="{2C2B49E4-9142-41E2-BA3F-AE8EECE0BBE1}" type="sibTrans" cxnId="{F6AFFD28-19F1-4234-BC50-6E2268347071}">
      <dgm:prSet/>
      <dgm:spPr/>
      <dgm:t>
        <a:bodyPr/>
        <a:lstStyle/>
        <a:p>
          <a:endParaRPr lang="en-US"/>
        </a:p>
      </dgm:t>
    </dgm:pt>
    <dgm:pt modelId="{3966E8AB-BCC8-4D75-A027-D4C57EF25703}">
      <dgm:prSet/>
      <dgm:spPr/>
      <dgm:t>
        <a:bodyPr/>
        <a:lstStyle/>
        <a:p>
          <a:r>
            <a:rPr lang="en-GB" dirty="0"/>
            <a:t>All disagreements are an opportunity to communicate</a:t>
          </a:r>
          <a:endParaRPr lang="en-US" dirty="0"/>
        </a:p>
      </dgm:t>
    </dgm:pt>
    <dgm:pt modelId="{9F513712-4EC8-48AC-9EAD-820BAA603448}" type="parTrans" cxnId="{948DD3E1-014C-40DF-A11B-37DC36E27B54}">
      <dgm:prSet/>
      <dgm:spPr/>
      <dgm:t>
        <a:bodyPr/>
        <a:lstStyle/>
        <a:p>
          <a:endParaRPr lang="en-US"/>
        </a:p>
      </dgm:t>
    </dgm:pt>
    <dgm:pt modelId="{CCF69AB9-04C2-4F7C-950A-5510B05E92A5}" type="sibTrans" cxnId="{948DD3E1-014C-40DF-A11B-37DC36E27B54}">
      <dgm:prSet/>
      <dgm:spPr/>
      <dgm:t>
        <a:bodyPr/>
        <a:lstStyle/>
        <a:p>
          <a:endParaRPr lang="en-US"/>
        </a:p>
      </dgm:t>
    </dgm:pt>
    <dgm:pt modelId="{BFBD273B-4E66-4AFE-B40E-6FDFE0D0573C}">
      <dgm:prSet/>
      <dgm:spPr/>
      <dgm:t>
        <a:bodyPr/>
        <a:lstStyle/>
        <a:p>
          <a:r>
            <a:rPr lang="en-GB" dirty="0"/>
            <a:t>Keep an eye out for exclusion or bullying</a:t>
          </a:r>
          <a:endParaRPr lang="en-US" dirty="0"/>
        </a:p>
      </dgm:t>
    </dgm:pt>
    <dgm:pt modelId="{1F0B6A2E-9085-4D43-984D-FB753EFA0156}" type="parTrans" cxnId="{43A1F2A6-1453-45A3-86CC-F01427625D43}">
      <dgm:prSet/>
      <dgm:spPr/>
      <dgm:t>
        <a:bodyPr/>
        <a:lstStyle/>
        <a:p>
          <a:endParaRPr lang="en-US"/>
        </a:p>
      </dgm:t>
    </dgm:pt>
    <dgm:pt modelId="{2CE5F555-6B78-44F5-A7A8-1C2B645838C8}" type="sibTrans" cxnId="{43A1F2A6-1453-45A3-86CC-F01427625D43}">
      <dgm:prSet/>
      <dgm:spPr/>
      <dgm:t>
        <a:bodyPr/>
        <a:lstStyle/>
        <a:p>
          <a:endParaRPr lang="en-US"/>
        </a:p>
      </dgm:t>
    </dgm:pt>
    <dgm:pt modelId="{8A75E124-88D5-4136-82F1-3DC39FDCAAC7}" type="pres">
      <dgm:prSet presAssocID="{3CD04E52-6183-47D1-9A8D-60BDED6741C6}" presName="linear" presStyleCnt="0">
        <dgm:presLayoutVars>
          <dgm:animLvl val="lvl"/>
          <dgm:resizeHandles val="exact"/>
        </dgm:presLayoutVars>
      </dgm:prSet>
      <dgm:spPr/>
    </dgm:pt>
    <dgm:pt modelId="{BBD5F027-78DF-41FD-A23A-4A90B7DAB0FA}" type="pres">
      <dgm:prSet presAssocID="{D5D15088-2A0D-4994-88C7-FD38B43381BC}" presName="parentText" presStyleLbl="node1" presStyleIdx="0" presStyleCnt="5">
        <dgm:presLayoutVars>
          <dgm:chMax val="0"/>
          <dgm:bulletEnabled val="1"/>
        </dgm:presLayoutVars>
      </dgm:prSet>
      <dgm:spPr/>
    </dgm:pt>
    <dgm:pt modelId="{40A6CC1C-CF44-423E-94BB-0984387E1A49}" type="pres">
      <dgm:prSet presAssocID="{BF6603EA-C2A9-4E72-82A9-F91E603396AA}" presName="spacer" presStyleCnt="0"/>
      <dgm:spPr/>
    </dgm:pt>
    <dgm:pt modelId="{F4958C4B-D6F2-4217-9C5F-1FDFC49CA68C}" type="pres">
      <dgm:prSet presAssocID="{321A8B7F-EFD1-4567-AFC3-5698FF9F7AAC}" presName="parentText" presStyleLbl="node1" presStyleIdx="1" presStyleCnt="5">
        <dgm:presLayoutVars>
          <dgm:chMax val="0"/>
          <dgm:bulletEnabled val="1"/>
        </dgm:presLayoutVars>
      </dgm:prSet>
      <dgm:spPr/>
    </dgm:pt>
    <dgm:pt modelId="{947D4D3A-FC9C-4B56-A48B-0D7C68DE3105}" type="pres">
      <dgm:prSet presAssocID="{043874E7-51E9-4166-9B85-4D24AADFB161}" presName="spacer" presStyleCnt="0"/>
      <dgm:spPr/>
    </dgm:pt>
    <dgm:pt modelId="{67C532BB-7A36-47F4-91EF-880F6B84C2A7}" type="pres">
      <dgm:prSet presAssocID="{3A1F8AC1-A3FD-4760-9D1F-9F5AF29C92A1}" presName="parentText" presStyleLbl="node1" presStyleIdx="2" presStyleCnt="5">
        <dgm:presLayoutVars>
          <dgm:chMax val="0"/>
          <dgm:bulletEnabled val="1"/>
        </dgm:presLayoutVars>
      </dgm:prSet>
      <dgm:spPr/>
    </dgm:pt>
    <dgm:pt modelId="{F35AADEF-66DB-4BF4-A906-E12D6B7CC504}" type="pres">
      <dgm:prSet presAssocID="{2C2B49E4-9142-41E2-BA3F-AE8EECE0BBE1}" presName="spacer" presStyleCnt="0"/>
      <dgm:spPr/>
    </dgm:pt>
    <dgm:pt modelId="{494F54EF-6A2C-40A5-9EC2-18B53499C8D0}" type="pres">
      <dgm:prSet presAssocID="{3966E8AB-BCC8-4D75-A027-D4C57EF25703}" presName="parentText" presStyleLbl="node1" presStyleIdx="3" presStyleCnt="5">
        <dgm:presLayoutVars>
          <dgm:chMax val="0"/>
          <dgm:bulletEnabled val="1"/>
        </dgm:presLayoutVars>
      </dgm:prSet>
      <dgm:spPr/>
    </dgm:pt>
    <dgm:pt modelId="{D97BB149-7860-4579-AB65-EB9003CA6124}" type="pres">
      <dgm:prSet presAssocID="{CCF69AB9-04C2-4F7C-950A-5510B05E92A5}" presName="spacer" presStyleCnt="0"/>
      <dgm:spPr/>
    </dgm:pt>
    <dgm:pt modelId="{C2D508E2-B16A-4C58-BFD1-8CB2DA5E7476}" type="pres">
      <dgm:prSet presAssocID="{BFBD273B-4E66-4AFE-B40E-6FDFE0D0573C}" presName="parentText" presStyleLbl="node1" presStyleIdx="4" presStyleCnt="5">
        <dgm:presLayoutVars>
          <dgm:chMax val="0"/>
          <dgm:bulletEnabled val="1"/>
        </dgm:presLayoutVars>
      </dgm:prSet>
      <dgm:spPr/>
    </dgm:pt>
  </dgm:ptLst>
  <dgm:cxnLst>
    <dgm:cxn modelId="{FB9F1C09-DAFE-4C21-8023-7556D7AF9F36}" srcId="{3CD04E52-6183-47D1-9A8D-60BDED6741C6}" destId="{D5D15088-2A0D-4994-88C7-FD38B43381BC}" srcOrd="0" destOrd="0" parTransId="{A621DD77-DA2A-4F24-B0A2-4C1D08526315}" sibTransId="{BF6603EA-C2A9-4E72-82A9-F91E603396AA}"/>
    <dgm:cxn modelId="{F6AFFD28-19F1-4234-BC50-6E2268347071}" srcId="{3CD04E52-6183-47D1-9A8D-60BDED6741C6}" destId="{3A1F8AC1-A3FD-4760-9D1F-9F5AF29C92A1}" srcOrd="2" destOrd="0" parTransId="{2B8DE908-6954-41FB-95A6-505045433959}" sibTransId="{2C2B49E4-9142-41E2-BA3F-AE8EECE0BBE1}"/>
    <dgm:cxn modelId="{08D6CA32-CC0C-4588-8447-63188F233832}" type="presOf" srcId="{3CD04E52-6183-47D1-9A8D-60BDED6741C6}" destId="{8A75E124-88D5-4136-82F1-3DC39FDCAAC7}" srcOrd="0" destOrd="0" presId="urn:microsoft.com/office/officeart/2005/8/layout/vList2"/>
    <dgm:cxn modelId="{334C5935-A1FC-4A89-AB47-CF971104B8DD}" type="presOf" srcId="{BFBD273B-4E66-4AFE-B40E-6FDFE0D0573C}" destId="{C2D508E2-B16A-4C58-BFD1-8CB2DA5E7476}" srcOrd="0" destOrd="0" presId="urn:microsoft.com/office/officeart/2005/8/layout/vList2"/>
    <dgm:cxn modelId="{CDA8AB43-3C16-4D4F-AB8E-22C9619383C9}" type="presOf" srcId="{3A1F8AC1-A3FD-4760-9D1F-9F5AF29C92A1}" destId="{67C532BB-7A36-47F4-91EF-880F6B84C2A7}" srcOrd="0" destOrd="0" presId="urn:microsoft.com/office/officeart/2005/8/layout/vList2"/>
    <dgm:cxn modelId="{8EA72066-31D9-4959-9EBC-5E8D8C8FE8B4}" type="presOf" srcId="{D5D15088-2A0D-4994-88C7-FD38B43381BC}" destId="{BBD5F027-78DF-41FD-A23A-4A90B7DAB0FA}" srcOrd="0" destOrd="0" presId="urn:microsoft.com/office/officeart/2005/8/layout/vList2"/>
    <dgm:cxn modelId="{43A1F2A6-1453-45A3-86CC-F01427625D43}" srcId="{3CD04E52-6183-47D1-9A8D-60BDED6741C6}" destId="{BFBD273B-4E66-4AFE-B40E-6FDFE0D0573C}" srcOrd="4" destOrd="0" parTransId="{1F0B6A2E-9085-4D43-984D-FB753EFA0156}" sibTransId="{2CE5F555-6B78-44F5-A7A8-1C2B645838C8}"/>
    <dgm:cxn modelId="{2300F7DD-3B59-4085-ACC8-8F417298444D}" srcId="{3CD04E52-6183-47D1-9A8D-60BDED6741C6}" destId="{321A8B7F-EFD1-4567-AFC3-5698FF9F7AAC}" srcOrd="1" destOrd="0" parTransId="{2E874353-CFC7-4012-81DC-297C3B4DBEAF}" sibTransId="{043874E7-51E9-4166-9B85-4D24AADFB161}"/>
    <dgm:cxn modelId="{948DD3E1-014C-40DF-A11B-37DC36E27B54}" srcId="{3CD04E52-6183-47D1-9A8D-60BDED6741C6}" destId="{3966E8AB-BCC8-4D75-A027-D4C57EF25703}" srcOrd="3" destOrd="0" parTransId="{9F513712-4EC8-48AC-9EAD-820BAA603448}" sibTransId="{CCF69AB9-04C2-4F7C-950A-5510B05E92A5}"/>
    <dgm:cxn modelId="{11E904F8-A833-459E-93F2-FC9AAC457309}" type="presOf" srcId="{321A8B7F-EFD1-4567-AFC3-5698FF9F7AAC}" destId="{F4958C4B-D6F2-4217-9C5F-1FDFC49CA68C}" srcOrd="0" destOrd="0" presId="urn:microsoft.com/office/officeart/2005/8/layout/vList2"/>
    <dgm:cxn modelId="{CC1984FC-79AF-4AF8-B06E-9B4F8A142FF3}" type="presOf" srcId="{3966E8AB-BCC8-4D75-A027-D4C57EF25703}" destId="{494F54EF-6A2C-40A5-9EC2-18B53499C8D0}" srcOrd="0" destOrd="0" presId="urn:microsoft.com/office/officeart/2005/8/layout/vList2"/>
    <dgm:cxn modelId="{1D6BF1E7-20D1-44AA-85EE-4D156790CBFD}" type="presParOf" srcId="{8A75E124-88D5-4136-82F1-3DC39FDCAAC7}" destId="{BBD5F027-78DF-41FD-A23A-4A90B7DAB0FA}" srcOrd="0" destOrd="0" presId="urn:microsoft.com/office/officeart/2005/8/layout/vList2"/>
    <dgm:cxn modelId="{2A29CCD8-FB96-4301-AEEE-4456EF4D7252}" type="presParOf" srcId="{8A75E124-88D5-4136-82F1-3DC39FDCAAC7}" destId="{40A6CC1C-CF44-423E-94BB-0984387E1A49}" srcOrd="1" destOrd="0" presId="urn:microsoft.com/office/officeart/2005/8/layout/vList2"/>
    <dgm:cxn modelId="{48D1CB2B-9963-4E5D-B4FE-4AAEB06265D4}" type="presParOf" srcId="{8A75E124-88D5-4136-82F1-3DC39FDCAAC7}" destId="{F4958C4B-D6F2-4217-9C5F-1FDFC49CA68C}" srcOrd="2" destOrd="0" presId="urn:microsoft.com/office/officeart/2005/8/layout/vList2"/>
    <dgm:cxn modelId="{D998A958-6600-4009-A61E-1A714060EB59}" type="presParOf" srcId="{8A75E124-88D5-4136-82F1-3DC39FDCAAC7}" destId="{947D4D3A-FC9C-4B56-A48B-0D7C68DE3105}" srcOrd="3" destOrd="0" presId="urn:microsoft.com/office/officeart/2005/8/layout/vList2"/>
    <dgm:cxn modelId="{3C1DAA15-2EC5-42C9-8161-DBBB7104ABD4}" type="presParOf" srcId="{8A75E124-88D5-4136-82F1-3DC39FDCAAC7}" destId="{67C532BB-7A36-47F4-91EF-880F6B84C2A7}" srcOrd="4" destOrd="0" presId="urn:microsoft.com/office/officeart/2005/8/layout/vList2"/>
    <dgm:cxn modelId="{3A3F33E9-C28E-447E-8CE0-BF024169BA1A}" type="presParOf" srcId="{8A75E124-88D5-4136-82F1-3DC39FDCAAC7}" destId="{F35AADEF-66DB-4BF4-A906-E12D6B7CC504}" srcOrd="5" destOrd="0" presId="urn:microsoft.com/office/officeart/2005/8/layout/vList2"/>
    <dgm:cxn modelId="{DBFF19AC-3FCB-4D8E-8114-D9B1D2C108AD}" type="presParOf" srcId="{8A75E124-88D5-4136-82F1-3DC39FDCAAC7}" destId="{494F54EF-6A2C-40A5-9EC2-18B53499C8D0}" srcOrd="6" destOrd="0" presId="urn:microsoft.com/office/officeart/2005/8/layout/vList2"/>
    <dgm:cxn modelId="{5A3B54CE-AE6B-431C-96AC-3865568DE1F8}" type="presParOf" srcId="{8A75E124-88D5-4136-82F1-3DC39FDCAAC7}" destId="{D97BB149-7860-4579-AB65-EB9003CA6124}" srcOrd="7" destOrd="0" presId="urn:microsoft.com/office/officeart/2005/8/layout/vList2"/>
    <dgm:cxn modelId="{F9EBE24A-B440-48C1-8726-85C1B3149C3A}" type="presParOf" srcId="{8A75E124-88D5-4136-82F1-3DC39FDCAAC7}" destId="{C2D508E2-B16A-4C58-BFD1-8CB2DA5E7476}"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B5AFD0D-DB3A-46FD-83D7-F64A2031FF8C}" type="doc">
      <dgm:prSet loTypeId="urn:microsoft.com/office/officeart/2011/layout/HexagonRadial" loCatId="officeonline" qsTypeId="urn:microsoft.com/office/officeart/2005/8/quickstyle/simple3" qsCatId="simple" csTypeId="urn:microsoft.com/office/officeart/2005/8/colors/colorful1" csCatId="colorful" phldr="1"/>
      <dgm:spPr/>
      <dgm:t>
        <a:bodyPr/>
        <a:lstStyle/>
        <a:p>
          <a:endParaRPr lang="en-GB"/>
        </a:p>
      </dgm:t>
    </dgm:pt>
    <dgm:pt modelId="{984B6226-3FFA-49E8-B8DC-9DF3C8459C9F}">
      <dgm:prSet phldrT="[Text]"/>
      <dgm:spPr/>
      <dgm:t>
        <a:bodyPr/>
        <a:lstStyle/>
        <a:p>
          <a:r>
            <a:rPr lang="en-IE"/>
            <a:t>RLM</a:t>
          </a:r>
          <a:endParaRPr lang="en-GB"/>
        </a:p>
      </dgm:t>
    </dgm:pt>
    <dgm:pt modelId="{8F0ABDB6-277A-4B65-A7AC-A42826CDB331}" type="parTrans" cxnId="{0628D105-B060-44C6-A28A-15125C3DBDC0}">
      <dgm:prSet/>
      <dgm:spPr/>
      <dgm:t>
        <a:bodyPr/>
        <a:lstStyle/>
        <a:p>
          <a:endParaRPr lang="en-GB"/>
        </a:p>
      </dgm:t>
    </dgm:pt>
    <dgm:pt modelId="{F49B7190-A147-4B6D-ADEC-232FE1409A9B}" type="sibTrans" cxnId="{0628D105-B060-44C6-A28A-15125C3DBDC0}">
      <dgm:prSet/>
      <dgm:spPr/>
      <dgm:t>
        <a:bodyPr/>
        <a:lstStyle/>
        <a:p>
          <a:endParaRPr lang="en-GB"/>
        </a:p>
      </dgm:t>
    </dgm:pt>
    <dgm:pt modelId="{31623D0C-A015-4E8D-A9BD-E78A40E07966}">
      <dgm:prSet phldrT="[Text]"/>
      <dgm:spPr>
        <a:ln w="76200">
          <a:solidFill>
            <a:schemeClr val="tx1">
              <a:lumMod val="95000"/>
              <a:lumOff val="5000"/>
            </a:schemeClr>
          </a:solidFill>
        </a:ln>
      </dgm:spPr>
      <dgm:t>
        <a:bodyPr/>
        <a:lstStyle/>
        <a:p>
          <a:r>
            <a:rPr lang="en-IE"/>
            <a:t>Inclusive</a:t>
          </a:r>
          <a:endParaRPr lang="en-GB"/>
        </a:p>
      </dgm:t>
    </dgm:pt>
    <dgm:pt modelId="{C8007B0D-3147-46F0-96BD-E91453F133C6}" type="parTrans" cxnId="{FCC044E4-898D-4DF5-B577-8563CAF5AB63}">
      <dgm:prSet/>
      <dgm:spPr/>
      <dgm:t>
        <a:bodyPr/>
        <a:lstStyle/>
        <a:p>
          <a:endParaRPr lang="en-GB"/>
        </a:p>
      </dgm:t>
    </dgm:pt>
    <dgm:pt modelId="{0470917A-7B62-4911-BEB1-B0FB09530A17}" type="sibTrans" cxnId="{FCC044E4-898D-4DF5-B577-8563CAF5AB63}">
      <dgm:prSet/>
      <dgm:spPr/>
      <dgm:t>
        <a:bodyPr/>
        <a:lstStyle/>
        <a:p>
          <a:endParaRPr lang="en-GB"/>
        </a:p>
      </dgm:t>
    </dgm:pt>
    <dgm:pt modelId="{D9368BFA-5DAD-4EE7-BDE2-EF1A0E441464}">
      <dgm:prSet phldrT="[Text]"/>
      <dgm:spPr/>
      <dgm:t>
        <a:bodyPr/>
        <a:lstStyle/>
        <a:p>
          <a:r>
            <a:rPr lang="en-IE"/>
            <a:t>Empowering</a:t>
          </a:r>
          <a:endParaRPr lang="en-GB"/>
        </a:p>
      </dgm:t>
    </dgm:pt>
    <dgm:pt modelId="{FF6DA9FE-DA4F-41FC-973A-36BFEAAB625B}" type="parTrans" cxnId="{3EC5B4FD-BFDE-4D59-B694-CC81A4222638}">
      <dgm:prSet/>
      <dgm:spPr/>
      <dgm:t>
        <a:bodyPr/>
        <a:lstStyle/>
        <a:p>
          <a:endParaRPr lang="en-GB"/>
        </a:p>
      </dgm:t>
    </dgm:pt>
    <dgm:pt modelId="{E68D2CD1-C6AC-4C38-BEFD-CBA1C348CD9F}" type="sibTrans" cxnId="{3EC5B4FD-BFDE-4D59-B694-CC81A4222638}">
      <dgm:prSet/>
      <dgm:spPr/>
      <dgm:t>
        <a:bodyPr/>
        <a:lstStyle/>
        <a:p>
          <a:endParaRPr lang="en-GB"/>
        </a:p>
      </dgm:t>
    </dgm:pt>
    <dgm:pt modelId="{DCD47AD6-CFB8-4DC8-A65D-68DBF9DE88D7}">
      <dgm:prSet phldrT="[Text]"/>
      <dgm:spPr/>
      <dgm:t>
        <a:bodyPr/>
        <a:lstStyle/>
        <a:p>
          <a:r>
            <a:rPr lang="en-IE"/>
            <a:t>Process Oriented</a:t>
          </a:r>
          <a:endParaRPr lang="en-GB"/>
        </a:p>
      </dgm:t>
    </dgm:pt>
    <dgm:pt modelId="{874D6C09-2B54-47E8-B85D-69165F7AC32A}" type="parTrans" cxnId="{5F8895CF-E7D3-4383-80A6-A4E69B06F55D}">
      <dgm:prSet/>
      <dgm:spPr/>
      <dgm:t>
        <a:bodyPr/>
        <a:lstStyle/>
        <a:p>
          <a:endParaRPr lang="en-GB"/>
        </a:p>
      </dgm:t>
    </dgm:pt>
    <dgm:pt modelId="{5E47E121-8961-4F82-927E-92C9FD75CC04}" type="sibTrans" cxnId="{5F8895CF-E7D3-4383-80A6-A4E69B06F55D}">
      <dgm:prSet/>
      <dgm:spPr/>
      <dgm:t>
        <a:bodyPr/>
        <a:lstStyle/>
        <a:p>
          <a:endParaRPr lang="en-GB"/>
        </a:p>
      </dgm:t>
    </dgm:pt>
    <dgm:pt modelId="{2B866F43-D5B1-4D74-86FD-179F96E1EC00}">
      <dgm:prSet phldrT="[Text]"/>
      <dgm:spPr/>
      <dgm:t>
        <a:bodyPr/>
        <a:lstStyle/>
        <a:p>
          <a:r>
            <a:rPr lang="en-IE"/>
            <a:t>Purposeful</a:t>
          </a:r>
          <a:endParaRPr lang="en-GB"/>
        </a:p>
      </dgm:t>
    </dgm:pt>
    <dgm:pt modelId="{7384DF25-504F-4FC9-9A43-06A5311CFF33}" type="parTrans" cxnId="{14E7B04C-70DC-4F46-BECD-D0A6F3D9F2A7}">
      <dgm:prSet/>
      <dgm:spPr/>
      <dgm:t>
        <a:bodyPr/>
        <a:lstStyle/>
        <a:p>
          <a:endParaRPr lang="en-GB"/>
        </a:p>
      </dgm:t>
    </dgm:pt>
    <dgm:pt modelId="{D3ACFDAC-D60C-4F34-9E6C-6D60AA538364}" type="sibTrans" cxnId="{14E7B04C-70DC-4F46-BECD-D0A6F3D9F2A7}">
      <dgm:prSet/>
      <dgm:spPr/>
      <dgm:t>
        <a:bodyPr/>
        <a:lstStyle/>
        <a:p>
          <a:endParaRPr lang="en-GB"/>
        </a:p>
      </dgm:t>
    </dgm:pt>
    <dgm:pt modelId="{7A597004-F8A1-48D3-A23F-DF9B6E0E08B9}">
      <dgm:prSet phldrT="[Text]"/>
      <dgm:spPr/>
      <dgm:t>
        <a:bodyPr/>
        <a:lstStyle/>
        <a:p>
          <a:r>
            <a:rPr lang="en-IE"/>
            <a:t>Ethical</a:t>
          </a:r>
          <a:endParaRPr lang="en-GB"/>
        </a:p>
      </dgm:t>
    </dgm:pt>
    <dgm:pt modelId="{C80ACD7D-7274-45A1-BA7C-BF1477009521}" type="parTrans" cxnId="{C77D45B1-81F6-4F9F-8740-6976225E8C68}">
      <dgm:prSet/>
      <dgm:spPr/>
      <dgm:t>
        <a:bodyPr/>
        <a:lstStyle/>
        <a:p>
          <a:endParaRPr lang="en-GB"/>
        </a:p>
      </dgm:t>
    </dgm:pt>
    <dgm:pt modelId="{205EF4AF-5F31-45EC-B4A5-D4384F3A35C6}" type="sibTrans" cxnId="{C77D45B1-81F6-4F9F-8740-6976225E8C68}">
      <dgm:prSet/>
      <dgm:spPr/>
      <dgm:t>
        <a:bodyPr/>
        <a:lstStyle/>
        <a:p>
          <a:endParaRPr lang="en-GB"/>
        </a:p>
      </dgm:t>
    </dgm:pt>
    <dgm:pt modelId="{D1465E7C-A12C-4089-8E17-E417E63641B4}">
      <dgm:prSet phldrT="[Text]"/>
      <dgm:spPr>
        <a:solidFill>
          <a:srgbClr val="FFC000"/>
        </a:solidFill>
      </dgm:spPr>
      <dgm:t>
        <a:bodyPr/>
        <a:lstStyle/>
        <a:p>
          <a:r>
            <a:rPr lang="en-IE"/>
            <a:t>Accountable</a:t>
          </a:r>
          <a:endParaRPr lang="en-GB"/>
        </a:p>
      </dgm:t>
    </dgm:pt>
    <dgm:pt modelId="{33351995-7BD0-43E1-B472-458D105A775A}" type="parTrans" cxnId="{17CF2C31-AB0B-4682-867A-93B91D95C418}">
      <dgm:prSet/>
      <dgm:spPr/>
      <dgm:t>
        <a:bodyPr/>
        <a:lstStyle/>
        <a:p>
          <a:endParaRPr lang="en-GB"/>
        </a:p>
      </dgm:t>
    </dgm:pt>
    <dgm:pt modelId="{1165034C-954D-4F85-9508-8AC0AFBDF6F3}" type="sibTrans" cxnId="{17CF2C31-AB0B-4682-867A-93B91D95C418}">
      <dgm:prSet/>
      <dgm:spPr/>
      <dgm:t>
        <a:bodyPr/>
        <a:lstStyle/>
        <a:p>
          <a:endParaRPr lang="en-GB"/>
        </a:p>
      </dgm:t>
    </dgm:pt>
    <dgm:pt modelId="{138C5D3A-1BB1-465D-AFD2-313DF3965249}" type="pres">
      <dgm:prSet presAssocID="{BB5AFD0D-DB3A-46FD-83D7-F64A2031FF8C}" presName="Name0" presStyleCnt="0">
        <dgm:presLayoutVars>
          <dgm:chMax val="1"/>
          <dgm:chPref val="1"/>
          <dgm:dir/>
          <dgm:animOne val="branch"/>
          <dgm:animLvl val="lvl"/>
        </dgm:presLayoutVars>
      </dgm:prSet>
      <dgm:spPr/>
    </dgm:pt>
    <dgm:pt modelId="{5A733CCC-1C36-4FBA-A81E-37EA55DE5787}" type="pres">
      <dgm:prSet presAssocID="{984B6226-3FFA-49E8-B8DC-9DF3C8459C9F}" presName="Parent" presStyleLbl="node0" presStyleIdx="0" presStyleCnt="1">
        <dgm:presLayoutVars>
          <dgm:chMax val="6"/>
          <dgm:chPref val="6"/>
        </dgm:presLayoutVars>
      </dgm:prSet>
      <dgm:spPr/>
    </dgm:pt>
    <dgm:pt modelId="{0F97EE19-3A7B-4B45-9375-3135D903F644}" type="pres">
      <dgm:prSet presAssocID="{31623D0C-A015-4E8D-A9BD-E78A40E07966}" presName="Accent1" presStyleCnt="0"/>
      <dgm:spPr/>
    </dgm:pt>
    <dgm:pt modelId="{86CE3942-AED1-40C0-B952-968583485A3C}" type="pres">
      <dgm:prSet presAssocID="{31623D0C-A015-4E8D-A9BD-E78A40E07966}" presName="Accent" presStyleLbl="bgShp" presStyleIdx="0" presStyleCnt="6"/>
      <dgm:spPr/>
    </dgm:pt>
    <dgm:pt modelId="{B8BEBB50-55C8-49E0-A166-ECB354EC4F4E}" type="pres">
      <dgm:prSet presAssocID="{31623D0C-A015-4E8D-A9BD-E78A40E07966}" presName="Child1" presStyleLbl="node1" presStyleIdx="0" presStyleCnt="6" custScaleX="130944" custScaleY="130944">
        <dgm:presLayoutVars>
          <dgm:chMax val="0"/>
          <dgm:chPref val="0"/>
          <dgm:bulletEnabled val="1"/>
        </dgm:presLayoutVars>
      </dgm:prSet>
      <dgm:spPr/>
    </dgm:pt>
    <dgm:pt modelId="{49CFD887-F2E7-456A-92A8-9BE459234FB6}" type="pres">
      <dgm:prSet presAssocID="{D9368BFA-5DAD-4EE7-BDE2-EF1A0E441464}" presName="Accent2" presStyleCnt="0"/>
      <dgm:spPr/>
    </dgm:pt>
    <dgm:pt modelId="{A97BACD9-58AA-48DD-9985-0A5828EA2DB8}" type="pres">
      <dgm:prSet presAssocID="{D9368BFA-5DAD-4EE7-BDE2-EF1A0E441464}" presName="Accent" presStyleLbl="bgShp" presStyleIdx="1" presStyleCnt="6"/>
      <dgm:spPr/>
    </dgm:pt>
    <dgm:pt modelId="{4108AC02-4D21-4796-8991-DB6D4BF83F83}" type="pres">
      <dgm:prSet presAssocID="{D9368BFA-5DAD-4EE7-BDE2-EF1A0E441464}" presName="Child2" presStyleLbl="node1" presStyleIdx="1" presStyleCnt="6">
        <dgm:presLayoutVars>
          <dgm:chMax val="0"/>
          <dgm:chPref val="0"/>
          <dgm:bulletEnabled val="1"/>
        </dgm:presLayoutVars>
      </dgm:prSet>
      <dgm:spPr/>
    </dgm:pt>
    <dgm:pt modelId="{D9B422A8-DACF-4EFB-8472-88482DC2CDF7}" type="pres">
      <dgm:prSet presAssocID="{DCD47AD6-CFB8-4DC8-A65D-68DBF9DE88D7}" presName="Accent3" presStyleCnt="0"/>
      <dgm:spPr/>
    </dgm:pt>
    <dgm:pt modelId="{AAE33573-E2A8-4AFA-A369-09E2EB54A9AB}" type="pres">
      <dgm:prSet presAssocID="{DCD47AD6-CFB8-4DC8-A65D-68DBF9DE88D7}" presName="Accent" presStyleLbl="bgShp" presStyleIdx="2" presStyleCnt="6"/>
      <dgm:spPr/>
    </dgm:pt>
    <dgm:pt modelId="{764F449A-E9BC-4A9A-8419-E20DE4C48C2F}" type="pres">
      <dgm:prSet presAssocID="{DCD47AD6-CFB8-4DC8-A65D-68DBF9DE88D7}" presName="Child3" presStyleLbl="node1" presStyleIdx="2" presStyleCnt="6">
        <dgm:presLayoutVars>
          <dgm:chMax val="0"/>
          <dgm:chPref val="0"/>
          <dgm:bulletEnabled val="1"/>
        </dgm:presLayoutVars>
      </dgm:prSet>
      <dgm:spPr/>
    </dgm:pt>
    <dgm:pt modelId="{05D572A1-9607-4C57-BF7B-DEA087CD63DA}" type="pres">
      <dgm:prSet presAssocID="{2B866F43-D5B1-4D74-86FD-179F96E1EC00}" presName="Accent4" presStyleCnt="0"/>
      <dgm:spPr/>
    </dgm:pt>
    <dgm:pt modelId="{6F31D049-CFC5-4ACF-B226-25A1CE5D35F7}" type="pres">
      <dgm:prSet presAssocID="{2B866F43-D5B1-4D74-86FD-179F96E1EC00}" presName="Accent" presStyleLbl="bgShp" presStyleIdx="3" presStyleCnt="6"/>
      <dgm:spPr/>
    </dgm:pt>
    <dgm:pt modelId="{923118B6-DA75-41ED-8E8E-E79644F7DF30}" type="pres">
      <dgm:prSet presAssocID="{2B866F43-D5B1-4D74-86FD-179F96E1EC00}" presName="Child4" presStyleLbl="node1" presStyleIdx="3" presStyleCnt="6">
        <dgm:presLayoutVars>
          <dgm:chMax val="0"/>
          <dgm:chPref val="0"/>
          <dgm:bulletEnabled val="1"/>
        </dgm:presLayoutVars>
      </dgm:prSet>
      <dgm:spPr/>
    </dgm:pt>
    <dgm:pt modelId="{40EB27EA-9FFA-4EAE-80AA-ADD31ECF6F83}" type="pres">
      <dgm:prSet presAssocID="{7A597004-F8A1-48D3-A23F-DF9B6E0E08B9}" presName="Accent5" presStyleCnt="0"/>
      <dgm:spPr/>
    </dgm:pt>
    <dgm:pt modelId="{9506898B-826D-4AA4-A8C2-F9F54C4D509D}" type="pres">
      <dgm:prSet presAssocID="{7A597004-F8A1-48D3-A23F-DF9B6E0E08B9}" presName="Accent" presStyleLbl="bgShp" presStyleIdx="4" presStyleCnt="6"/>
      <dgm:spPr/>
    </dgm:pt>
    <dgm:pt modelId="{9012CD9C-3A84-4EAF-A6F7-1042F8350336}" type="pres">
      <dgm:prSet presAssocID="{7A597004-F8A1-48D3-A23F-DF9B6E0E08B9}" presName="Child5" presStyleLbl="node1" presStyleIdx="4" presStyleCnt="6">
        <dgm:presLayoutVars>
          <dgm:chMax val="0"/>
          <dgm:chPref val="0"/>
          <dgm:bulletEnabled val="1"/>
        </dgm:presLayoutVars>
      </dgm:prSet>
      <dgm:spPr/>
    </dgm:pt>
    <dgm:pt modelId="{B616201B-6BD6-4B0E-B0F8-3BCA62DE5C5D}" type="pres">
      <dgm:prSet presAssocID="{D1465E7C-A12C-4089-8E17-E417E63641B4}" presName="Accent6" presStyleCnt="0"/>
      <dgm:spPr/>
    </dgm:pt>
    <dgm:pt modelId="{6F93116B-85FC-4706-AD3E-D2A384674F36}" type="pres">
      <dgm:prSet presAssocID="{D1465E7C-A12C-4089-8E17-E417E63641B4}" presName="Accent" presStyleLbl="bgShp" presStyleIdx="5" presStyleCnt="6"/>
      <dgm:spPr/>
    </dgm:pt>
    <dgm:pt modelId="{A85B0185-CE5F-4C29-8060-6D2BAFB077E0}" type="pres">
      <dgm:prSet presAssocID="{D1465E7C-A12C-4089-8E17-E417E63641B4}" presName="Child6" presStyleLbl="node1" presStyleIdx="5" presStyleCnt="6">
        <dgm:presLayoutVars>
          <dgm:chMax val="0"/>
          <dgm:chPref val="0"/>
          <dgm:bulletEnabled val="1"/>
        </dgm:presLayoutVars>
      </dgm:prSet>
      <dgm:spPr/>
    </dgm:pt>
  </dgm:ptLst>
  <dgm:cxnLst>
    <dgm:cxn modelId="{0628D105-B060-44C6-A28A-15125C3DBDC0}" srcId="{BB5AFD0D-DB3A-46FD-83D7-F64A2031FF8C}" destId="{984B6226-3FFA-49E8-B8DC-9DF3C8459C9F}" srcOrd="0" destOrd="0" parTransId="{8F0ABDB6-277A-4B65-A7AC-A42826CDB331}" sibTransId="{F49B7190-A147-4B6D-ADEC-232FE1409A9B}"/>
    <dgm:cxn modelId="{17CF2C31-AB0B-4682-867A-93B91D95C418}" srcId="{984B6226-3FFA-49E8-B8DC-9DF3C8459C9F}" destId="{D1465E7C-A12C-4089-8E17-E417E63641B4}" srcOrd="5" destOrd="0" parTransId="{33351995-7BD0-43E1-B472-458D105A775A}" sibTransId="{1165034C-954D-4F85-9508-8AC0AFBDF6F3}"/>
    <dgm:cxn modelId="{5A94D131-066B-41EB-8FFA-829E6E461CCD}" type="presOf" srcId="{984B6226-3FFA-49E8-B8DC-9DF3C8459C9F}" destId="{5A733CCC-1C36-4FBA-A81E-37EA55DE5787}" srcOrd="0" destOrd="0" presId="urn:microsoft.com/office/officeart/2011/layout/HexagonRadial"/>
    <dgm:cxn modelId="{8D42D13A-5CA9-440B-8495-5DDC9146C489}" type="presOf" srcId="{31623D0C-A015-4E8D-A9BD-E78A40E07966}" destId="{B8BEBB50-55C8-49E0-A166-ECB354EC4F4E}" srcOrd="0" destOrd="0" presId="urn:microsoft.com/office/officeart/2011/layout/HexagonRadial"/>
    <dgm:cxn modelId="{439B373E-780F-4C00-84F3-BDD8997E82F9}" type="presOf" srcId="{DCD47AD6-CFB8-4DC8-A65D-68DBF9DE88D7}" destId="{764F449A-E9BC-4A9A-8419-E20DE4C48C2F}" srcOrd="0" destOrd="0" presId="urn:microsoft.com/office/officeart/2011/layout/HexagonRadial"/>
    <dgm:cxn modelId="{CDEF4269-5CDD-46AE-BF63-3A1A05D564AB}" type="presOf" srcId="{2B866F43-D5B1-4D74-86FD-179F96E1EC00}" destId="{923118B6-DA75-41ED-8E8E-E79644F7DF30}" srcOrd="0" destOrd="0" presId="urn:microsoft.com/office/officeart/2011/layout/HexagonRadial"/>
    <dgm:cxn modelId="{14E7B04C-70DC-4F46-BECD-D0A6F3D9F2A7}" srcId="{984B6226-3FFA-49E8-B8DC-9DF3C8459C9F}" destId="{2B866F43-D5B1-4D74-86FD-179F96E1EC00}" srcOrd="3" destOrd="0" parTransId="{7384DF25-504F-4FC9-9A43-06A5311CFF33}" sibTransId="{D3ACFDAC-D60C-4F34-9E6C-6D60AA538364}"/>
    <dgm:cxn modelId="{3BBC527B-D6E3-4AFB-8AA2-64E9F420CB98}" type="presOf" srcId="{D1465E7C-A12C-4089-8E17-E417E63641B4}" destId="{A85B0185-CE5F-4C29-8060-6D2BAFB077E0}" srcOrd="0" destOrd="0" presId="urn:microsoft.com/office/officeart/2011/layout/HexagonRadial"/>
    <dgm:cxn modelId="{70065893-48AF-4F94-BB1A-D611DBD27337}" type="presOf" srcId="{BB5AFD0D-DB3A-46FD-83D7-F64A2031FF8C}" destId="{138C5D3A-1BB1-465D-AFD2-313DF3965249}" srcOrd="0" destOrd="0" presId="urn:microsoft.com/office/officeart/2011/layout/HexagonRadial"/>
    <dgm:cxn modelId="{82FFED9D-7823-40C4-9BF5-085B33F56D89}" type="presOf" srcId="{D9368BFA-5DAD-4EE7-BDE2-EF1A0E441464}" destId="{4108AC02-4D21-4796-8991-DB6D4BF83F83}" srcOrd="0" destOrd="0" presId="urn:microsoft.com/office/officeart/2011/layout/HexagonRadial"/>
    <dgm:cxn modelId="{0BC2129F-203D-4C7E-B286-4AD7233AAB91}" type="presOf" srcId="{7A597004-F8A1-48D3-A23F-DF9B6E0E08B9}" destId="{9012CD9C-3A84-4EAF-A6F7-1042F8350336}" srcOrd="0" destOrd="0" presId="urn:microsoft.com/office/officeart/2011/layout/HexagonRadial"/>
    <dgm:cxn modelId="{C77D45B1-81F6-4F9F-8740-6976225E8C68}" srcId="{984B6226-3FFA-49E8-B8DC-9DF3C8459C9F}" destId="{7A597004-F8A1-48D3-A23F-DF9B6E0E08B9}" srcOrd="4" destOrd="0" parTransId="{C80ACD7D-7274-45A1-BA7C-BF1477009521}" sibTransId="{205EF4AF-5F31-45EC-B4A5-D4384F3A35C6}"/>
    <dgm:cxn modelId="{5F8895CF-E7D3-4383-80A6-A4E69B06F55D}" srcId="{984B6226-3FFA-49E8-B8DC-9DF3C8459C9F}" destId="{DCD47AD6-CFB8-4DC8-A65D-68DBF9DE88D7}" srcOrd="2" destOrd="0" parTransId="{874D6C09-2B54-47E8-B85D-69165F7AC32A}" sibTransId="{5E47E121-8961-4F82-927E-92C9FD75CC04}"/>
    <dgm:cxn modelId="{FCC044E4-898D-4DF5-B577-8563CAF5AB63}" srcId="{984B6226-3FFA-49E8-B8DC-9DF3C8459C9F}" destId="{31623D0C-A015-4E8D-A9BD-E78A40E07966}" srcOrd="0" destOrd="0" parTransId="{C8007B0D-3147-46F0-96BD-E91453F133C6}" sibTransId="{0470917A-7B62-4911-BEB1-B0FB09530A17}"/>
    <dgm:cxn modelId="{3EC5B4FD-BFDE-4D59-B694-CC81A4222638}" srcId="{984B6226-3FFA-49E8-B8DC-9DF3C8459C9F}" destId="{D9368BFA-5DAD-4EE7-BDE2-EF1A0E441464}" srcOrd="1" destOrd="0" parTransId="{FF6DA9FE-DA4F-41FC-973A-36BFEAAB625B}" sibTransId="{E68D2CD1-C6AC-4C38-BEFD-CBA1C348CD9F}"/>
    <dgm:cxn modelId="{0A7BA074-D63F-4535-8B31-49EA6B210083}" type="presParOf" srcId="{138C5D3A-1BB1-465D-AFD2-313DF3965249}" destId="{5A733CCC-1C36-4FBA-A81E-37EA55DE5787}" srcOrd="0" destOrd="0" presId="urn:microsoft.com/office/officeart/2011/layout/HexagonRadial"/>
    <dgm:cxn modelId="{36B38FCD-BA87-43BD-ADD2-8BEFD5A75E22}" type="presParOf" srcId="{138C5D3A-1BB1-465D-AFD2-313DF3965249}" destId="{0F97EE19-3A7B-4B45-9375-3135D903F644}" srcOrd="1" destOrd="0" presId="urn:microsoft.com/office/officeart/2011/layout/HexagonRadial"/>
    <dgm:cxn modelId="{8D13CC49-1182-4874-8BA3-9DE809A6DF3A}" type="presParOf" srcId="{0F97EE19-3A7B-4B45-9375-3135D903F644}" destId="{86CE3942-AED1-40C0-B952-968583485A3C}" srcOrd="0" destOrd="0" presId="urn:microsoft.com/office/officeart/2011/layout/HexagonRadial"/>
    <dgm:cxn modelId="{BD9635FB-9C8A-4AF7-96EC-A39FFFA96819}" type="presParOf" srcId="{138C5D3A-1BB1-465D-AFD2-313DF3965249}" destId="{B8BEBB50-55C8-49E0-A166-ECB354EC4F4E}" srcOrd="2" destOrd="0" presId="urn:microsoft.com/office/officeart/2011/layout/HexagonRadial"/>
    <dgm:cxn modelId="{2D168B1C-2F87-48C7-A721-7BB1AE9A4255}" type="presParOf" srcId="{138C5D3A-1BB1-465D-AFD2-313DF3965249}" destId="{49CFD887-F2E7-456A-92A8-9BE459234FB6}" srcOrd="3" destOrd="0" presId="urn:microsoft.com/office/officeart/2011/layout/HexagonRadial"/>
    <dgm:cxn modelId="{7C98F017-7E02-49FF-BB1D-879EFA07AF3A}" type="presParOf" srcId="{49CFD887-F2E7-456A-92A8-9BE459234FB6}" destId="{A97BACD9-58AA-48DD-9985-0A5828EA2DB8}" srcOrd="0" destOrd="0" presId="urn:microsoft.com/office/officeart/2011/layout/HexagonRadial"/>
    <dgm:cxn modelId="{F41E4A3C-C626-4825-81ED-EFF7AA2B2AE8}" type="presParOf" srcId="{138C5D3A-1BB1-465D-AFD2-313DF3965249}" destId="{4108AC02-4D21-4796-8991-DB6D4BF83F83}" srcOrd="4" destOrd="0" presId="urn:microsoft.com/office/officeart/2011/layout/HexagonRadial"/>
    <dgm:cxn modelId="{21AFDFAA-3572-410B-BEF1-BA6F941CBFA0}" type="presParOf" srcId="{138C5D3A-1BB1-465D-AFD2-313DF3965249}" destId="{D9B422A8-DACF-4EFB-8472-88482DC2CDF7}" srcOrd="5" destOrd="0" presId="urn:microsoft.com/office/officeart/2011/layout/HexagonRadial"/>
    <dgm:cxn modelId="{F5D3B9FC-7789-4D34-8135-2945E5C7568B}" type="presParOf" srcId="{D9B422A8-DACF-4EFB-8472-88482DC2CDF7}" destId="{AAE33573-E2A8-4AFA-A369-09E2EB54A9AB}" srcOrd="0" destOrd="0" presId="urn:microsoft.com/office/officeart/2011/layout/HexagonRadial"/>
    <dgm:cxn modelId="{03BF2F3E-0F05-4ADE-AB84-071799D9886E}" type="presParOf" srcId="{138C5D3A-1BB1-465D-AFD2-313DF3965249}" destId="{764F449A-E9BC-4A9A-8419-E20DE4C48C2F}" srcOrd="6" destOrd="0" presId="urn:microsoft.com/office/officeart/2011/layout/HexagonRadial"/>
    <dgm:cxn modelId="{459FF0E9-C52D-4550-A193-19196BFAD8B6}" type="presParOf" srcId="{138C5D3A-1BB1-465D-AFD2-313DF3965249}" destId="{05D572A1-9607-4C57-BF7B-DEA087CD63DA}" srcOrd="7" destOrd="0" presId="urn:microsoft.com/office/officeart/2011/layout/HexagonRadial"/>
    <dgm:cxn modelId="{109C88A0-8705-4611-861B-C85F359A1640}" type="presParOf" srcId="{05D572A1-9607-4C57-BF7B-DEA087CD63DA}" destId="{6F31D049-CFC5-4ACF-B226-25A1CE5D35F7}" srcOrd="0" destOrd="0" presId="urn:microsoft.com/office/officeart/2011/layout/HexagonRadial"/>
    <dgm:cxn modelId="{80052AB2-E5F2-483D-A297-2F0733705CF7}" type="presParOf" srcId="{138C5D3A-1BB1-465D-AFD2-313DF3965249}" destId="{923118B6-DA75-41ED-8E8E-E79644F7DF30}" srcOrd="8" destOrd="0" presId="urn:microsoft.com/office/officeart/2011/layout/HexagonRadial"/>
    <dgm:cxn modelId="{EE2115BF-B3AF-4294-8943-9B23F069A5A4}" type="presParOf" srcId="{138C5D3A-1BB1-465D-AFD2-313DF3965249}" destId="{40EB27EA-9FFA-4EAE-80AA-ADD31ECF6F83}" srcOrd="9" destOrd="0" presId="urn:microsoft.com/office/officeart/2011/layout/HexagonRadial"/>
    <dgm:cxn modelId="{91CAB37B-0096-4DCE-A913-A2B5340BA4F5}" type="presParOf" srcId="{40EB27EA-9FFA-4EAE-80AA-ADD31ECF6F83}" destId="{9506898B-826D-4AA4-A8C2-F9F54C4D509D}" srcOrd="0" destOrd="0" presId="urn:microsoft.com/office/officeart/2011/layout/HexagonRadial"/>
    <dgm:cxn modelId="{8ABBC9D5-53B3-4C66-8FE8-2CDF0E1B207A}" type="presParOf" srcId="{138C5D3A-1BB1-465D-AFD2-313DF3965249}" destId="{9012CD9C-3A84-4EAF-A6F7-1042F8350336}" srcOrd="10" destOrd="0" presId="urn:microsoft.com/office/officeart/2011/layout/HexagonRadial"/>
    <dgm:cxn modelId="{FABC1474-39C3-4256-B8EC-7BB7BF142D9D}" type="presParOf" srcId="{138C5D3A-1BB1-465D-AFD2-313DF3965249}" destId="{B616201B-6BD6-4B0E-B0F8-3BCA62DE5C5D}" srcOrd="11" destOrd="0" presId="urn:microsoft.com/office/officeart/2011/layout/HexagonRadial"/>
    <dgm:cxn modelId="{0010A58B-7111-4882-B779-73C84E41BE64}" type="presParOf" srcId="{B616201B-6BD6-4B0E-B0F8-3BCA62DE5C5D}" destId="{6F93116B-85FC-4706-AD3E-D2A384674F36}" srcOrd="0" destOrd="0" presId="urn:microsoft.com/office/officeart/2011/layout/HexagonRadial"/>
    <dgm:cxn modelId="{042561C8-006D-4121-9833-453AA5DE5A22}" type="presParOf" srcId="{138C5D3A-1BB1-465D-AFD2-313DF3965249}" destId="{A85B0185-CE5F-4C29-8060-6D2BAFB077E0}"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BB5AFD0D-DB3A-46FD-83D7-F64A2031FF8C}" type="doc">
      <dgm:prSet loTypeId="urn:microsoft.com/office/officeart/2011/layout/HexagonRadial" loCatId="officeonline" qsTypeId="urn:microsoft.com/office/officeart/2005/8/quickstyle/simple3" qsCatId="simple" csTypeId="urn:microsoft.com/office/officeart/2005/8/colors/colorful1" csCatId="colorful" phldr="1"/>
      <dgm:spPr/>
      <dgm:t>
        <a:bodyPr/>
        <a:lstStyle/>
        <a:p>
          <a:endParaRPr lang="en-GB"/>
        </a:p>
      </dgm:t>
    </dgm:pt>
    <dgm:pt modelId="{984B6226-3FFA-49E8-B8DC-9DF3C8459C9F}">
      <dgm:prSet phldrT="[Text]"/>
      <dgm:spPr/>
      <dgm:t>
        <a:bodyPr/>
        <a:lstStyle/>
        <a:p>
          <a:r>
            <a:rPr lang="en-IE"/>
            <a:t>RLM</a:t>
          </a:r>
          <a:endParaRPr lang="en-GB"/>
        </a:p>
      </dgm:t>
    </dgm:pt>
    <dgm:pt modelId="{8F0ABDB6-277A-4B65-A7AC-A42826CDB331}" type="parTrans" cxnId="{0628D105-B060-44C6-A28A-15125C3DBDC0}">
      <dgm:prSet/>
      <dgm:spPr/>
      <dgm:t>
        <a:bodyPr/>
        <a:lstStyle/>
        <a:p>
          <a:endParaRPr lang="en-GB"/>
        </a:p>
      </dgm:t>
    </dgm:pt>
    <dgm:pt modelId="{F49B7190-A147-4B6D-ADEC-232FE1409A9B}" type="sibTrans" cxnId="{0628D105-B060-44C6-A28A-15125C3DBDC0}">
      <dgm:prSet/>
      <dgm:spPr/>
      <dgm:t>
        <a:bodyPr/>
        <a:lstStyle/>
        <a:p>
          <a:endParaRPr lang="en-GB"/>
        </a:p>
      </dgm:t>
    </dgm:pt>
    <dgm:pt modelId="{31623D0C-A015-4E8D-A9BD-E78A40E07966}">
      <dgm:prSet phldrT="[Text]"/>
      <dgm:spPr/>
      <dgm:t>
        <a:bodyPr/>
        <a:lstStyle/>
        <a:p>
          <a:r>
            <a:rPr lang="en-IE"/>
            <a:t>Inclusive</a:t>
          </a:r>
          <a:endParaRPr lang="en-GB"/>
        </a:p>
      </dgm:t>
    </dgm:pt>
    <dgm:pt modelId="{C8007B0D-3147-46F0-96BD-E91453F133C6}" type="parTrans" cxnId="{FCC044E4-898D-4DF5-B577-8563CAF5AB63}">
      <dgm:prSet/>
      <dgm:spPr/>
      <dgm:t>
        <a:bodyPr/>
        <a:lstStyle/>
        <a:p>
          <a:endParaRPr lang="en-GB"/>
        </a:p>
      </dgm:t>
    </dgm:pt>
    <dgm:pt modelId="{0470917A-7B62-4911-BEB1-B0FB09530A17}" type="sibTrans" cxnId="{FCC044E4-898D-4DF5-B577-8563CAF5AB63}">
      <dgm:prSet/>
      <dgm:spPr/>
      <dgm:t>
        <a:bodyPr/>
        <a:lstStyle/>
        <a:p>
          <a:endParaRPr lang="en-GB"/>
        </a:p>
      </dgm:t>
    </dgm:pt>
    <dgm:pt modelId="{D9368BFA-5DAD-4EE7-BDE2-EF1A0E441464}">
      <dgm:prSet phldrT="[Text]"/>
      <dgm:spPr>
        <a:ln w="76200">
          <a:solidFill>
            <a:schemeClr val="tx1">
              <a:lumMod val="95000"/>
              <a:lumOff val="5000"/>
            </a:schemeClr>
          </a:solidFill>
        </a:ln>
      </dgm:spPr>
      <dgm:t>
        <a:bodyPr/>
        <a:lstStyle/>
        <a:p>
          <a:r>
            <a:rPr lang="en-IE"/>
            <a:t>Empowering</a:t>
          </a:r>
          <a:endParaRPr lang="en-GB"/>
        </a:p>
      </dgm:t>
    </dgm:pt>
    <dgm:pt modelId="{FF6DA9FE-DA4F-41FC-973A-36BFEAAB625B}" type="parTrans" cxnId="{3EC5B4FD-BFDE-4D59-B694-CC81A4222638}">
      <dgm:prSet/>
      <dgm:spPr/>
      <dgm:t>
        <a:bodyPr/>
        <a:lstStyle/>
        <a:p>
          <a:endParaRPr lang="en-GB"/>
        </a:p>
      </dgm:t>
    </dgm:pt>
    <dgm:pt modelId="{E68D2CD1-C6AC-4C38-BEFD-CBA1C348CD9F}" type="sibTrans" cxnId="{3EC5B4FD-BFDE-4D59-B694-CC81A4222638}">
      <dgm:prSet/>
      <dgm:spPr/>
      <dgm:t>
        <a:bodyPr/>
        <a:lstStyle/>
        <a:p>
          <a:endParaRPr lang="en-GB"/>
        </a:p>
      </dgm:t>
    </dgm:pt>
    <dgm:pt modelId="{DCD47AD6-CFB8-4DC8-A65D-68DBF9DE88D7}">
      <dgm:prSet phldrT="[Text]"/>
      <dgm:spPr/>
      <dgm:t>
        <a:bodyPr/>
        <a:lstStyle/>
        <a:p>
          <a:r>
            <a:rPr lang="en-IE"/>
            <a:t>Process Oriented</a:t>
          </a:r>
          <a:endParaRPr lang="en-GB"/>
        </a:p>
      </dgm:t>
    </dgm:pt>
    <dgm:pt modelId="{874D6C09-2B54-47E8-B85D-69165F7AC32A}" type="parTrans" cxnId="{5F8895CF-E7D3-4383-80A6-A4E69B06F55D}">
      <dgm:prSet/>
      <dgm:spPr/>
      <dgm:t>
        <a:bodyPr/>
        <a:lstStyle/>
        <a:p>
          <a:endParaRPr lang="en-GB"/>
        </a:p>
      </dgm:t>
    </dgm:pt>
    <dgm:pt modelId="{5E47E121-8961-4F82-927E-92C9FD75CC04}" type="sibTrans" cxnId="{5F8895CF-E7D3-4383-80A6-A4E69B06F55D}">
      <dgm:prSet/>
      <dgm:spPr/>
      <dgm:t>
        <a:bodyPr/>
        <a:lstStyle/>
        <a:p>
          <a:endParaRPr lang="en-GB"/>
        </a:p>
      </dgm:t>
    </dgm:pt>
    <dgm:pt modelId="{2B866F43-D5B1-4D74-86FD-179F96E1EC00}">
      <dgm:prSet phldrT="[Text]"/>
      <dgm:spPr/>
      <dgm:t>
        <a:bodyPr/>
        <a:lstStyle/>
        <a:p>
          <a:r>
            <a:rPr lang="en-IE"/>
            <a:t>Purposeful</a:t>
          </a:r>
          <a:endParaRPr lang="en-GB"/>
        </a:p>
      </dgm:t>
    </dgm:pt>
    <dgm:pt modelId="{7384DF25-504F-4FC9-9A43-06A5311CFF33}" type="parTrans" cxnId="{14E7B04C-70DC-4F46-BECD-D0A6F3D9F2A7}">
      <dgm:prSet/>
      <dgm:spPr/>
      <dgm:t>
        <a:bodyPr/>
        <a:lstStyle/>
        <a:p>
          <a:endParaRPr lang="en-GB"/>
        </a:p>
      </dgm:t>
    </dgm:pt>
    <dgm:pt modelId="{D3ACFDAC-D60C-4F34-9E6C-6D60AA538364}" type="sibTrans" cxnId="{14E7B04C-70DC-4F46-BECD-D0A6F3D9F2A7}">
      <dgm:prSet/>
      <dgm:spPr/>
      <dgm:t>
        <a:bodyPr/>
        <a:lstStyle/>
        <a:p>
          <a:endParaRPr lang="en-GB"/>
        </a:p>
      </dgm:t>
    </dgm:pt>
    <dgm:pt modelId="{7A597004-F8A1-48D3-A23F-DF9B6E0E08B9}">
      <dgm:prSet phldrT="[Text]"/>
      <dgm:spPr/>
      <dgm:t>
        <a:bodyPr/>
        <a:lstStyle/>
        <a:p>
          <a:r>
            <a:rPr lang="en-IE"/>
            <a:t>Ethical</a:t>
          </a:r>
          <a:endParaRPr lang="en-GB"/>
        </a:p>
      </dgm:t>
    </dgm:pt>
    <dgm:pt modelId="{C80ACD7D-7274-45A1-BA7C-BF1477009521}" type="parTrans" cxnId="{C77D45B1-81F6-4F9F-8740-6976225E8C68}">
      <dgm:prSet/>
      <dgm:spPr/>
      <dgm:t>
        <a:bodyPr/>
        <a:lstStyle/>
        <a:p>
          <a:endParaRPr lang="en-GB"/>
        </a:p>
      </dgm:t>
    </dgm:pt>
    <dgm:pt modelId="{205EF4AF-5F31-45EC-B4A5-D4384F3A35C6}" type="sibTrans" cxnId="{C77D45B1-81F6-4F9F-8740-6976225E8C68}">
      <dgm:prSet/>
      <dgm:spPr/>
      <dgm:t>
        <a:bodyPr/>
        <a:lstStyle/>
        <a:p>
          <a:endParaRPr lang="en-GB"/>
        </a:p>
      </dgm:t>
    </dgm:pt>
    <dgm:pt modelId="{D1465E7C-A12C-4089-8E17-E417E63641B4}">
      <dgm:prSet phldrT="[Text]"/>
      <dgm:spPr>
        <a:solidFill>
          <a:srgbClr val="FFC000"/>
        </a:solidFill>
      </dgm:spPr>
      <dgm:t>
        <a:bodyPr/>
        <a:lstStyle/>
        <a:p>
          <a:r>
            <a:rPr lang="en-IE"/>
            <a:t>Accountable</a:t>
          </a:r>
          <a:endParaRPr lang="en-GB"/>
        </a:p>
      </dgm:t>
    </dgm:pt>
    <dgm:pt modelId="{33351995-7BD0-43E1-B472-458D105A775A}" type="parTrans" cxnId="{17CF2C31-AB0B-4682-867A-93B91D95C418}">
      <dgm:prSet/>
      <dgm:spPr/>
      <dgm:t>
        <a:bodyPr/>
        <a:lstStyle/>
        <a:p>
          <a:endParaRPr lang="en-GB"/>
        </a:p>
      </dgm:t>
    </dgm:pt>
    <dgm:pt modelId="{1165034C-954D-4F85-9508-8AC0AFBDF6F3}" type="sibTrans" cxnId="{17CF2C31-AB0B-4682-867A-93B91D95C418}">
      <dgm:prSet/>
      <dgm:spPr/>
      <dgm:t>
        <a:bodyPr/>
        <a:lstStyle/>
        <a:p>
          <a:endParaRPr lang="en-GB"/>
        </a:p>
      </dgm:t>
    </dgm:pt>
    <dgm:pt modelId="{138C5D3A-1BB1-465D-AFD2-313DF3965249}" type="pres">
      <dgm:prSet presAssocID="{BB5AFD0D-DB3A-46FD-83D7-F64A2031FF8C}" presName="Name0" presStyleCnt="0">
        <dgm:presLayoutVars>
          <dgm:chMax val="1"/>
          <dgm:chPref val="1"/>
          <dgm:dir/>
          <dgm:animOne val="branch"/>
          <dgm:animLvl val="lvl"/>
        </dgm:presLayoutVars>
      </dgm:prSet>
      <dgm:spPr/>
    </dgm:pt>
    <dgm:pt modelId="{5A733CCC-1C36-4FBA-A81E-37EA55DE5787}" type="pres">
      <dgm:prSet presAssocID="{984B6226-3FFA-49E8-B8DC-9DF3C8459C9F}" presName="Parent" presStyleLbl="node0" presStyleIdx="0" presStyleCnt="1">
        <dgm:presLayoutVars>
          <dgm:chMax val="6"/>
          <dgm:chPref val="6"/>
        </dgm:presLayoutVars>
      </dgm:prSet>
      <dgm:spPr/>
    </dgm:pt>
    <dgm:pt modelId="{0F97EE19-3A7B-4B45-9375-3135D903F644}" type="pres">
      <dgm:prSet presAssocID="{31623D0C-A015-4E8D-A9BD-E78A40E07966}" presName="Accent1" presStyleCnt="0"/>
      <dgm:spPr/>
    </dgm:pt>
    <dgm:pt modelId="{86CE3942-AED1-40C0-B952-968583485A3C}" type="pres">
      <dgm:prSet presAssocID="{31623D0C-A015-4E8D-A9BD-E78A40E07966}" presName="Accent" presStyleLbl="bgShp" presStyleIdx="0" presStyleCnt="6"/>
      <dgm:spPr/>
    </dgm:pt>
    <dgm:pt modelId="{B8BEBB50-55C8-49E0-A166-ECB354EC4F4E}" type="pres">
      <dgm:prSet presAssocID="{31623D0C-A015-4E8D-A9BD-E78A40E07966}" presName="Child1" presStyleLbl="node1" presStyleIdx="0" presStyleCnt="6">
        <dgm:presLayoutVars>
          <dgm:chMax val="0"/>
          <dgm:chPref val="0"/>
          <dgm:bulletEnabled val="1"/>
        </dgm:presLayoutVars>
      </dgm:prSet>
      <dgm:spPr/>
    </dgm:pt>
    <dgm:pt modelId="{49CFD887-F2E7-456A-92A8-9BE459234FB6}" type="pres">
      <dgm:prSet presAssocID="{D9368BFA-5DAD-4EE7-BDE2-EF1A0E441464}" presName="Accent2" presStyleCnt="0"/>
      <dgm:spPr/>
    </dgm:pt>
    <dgm:pt modelId="{A97BACD9-58AA-48DD-9985-0A5828EA2DB8}" type="pres">
      <dgm:prSet presAssocID="{D9368BFA-5DAD-4EE7-BDE2-EF1A0E441464}" presName="Accent" presStyleLbl="bgShp" presStyleIdx="1" presStyleCnt="6"/>
      <dgm:spPr/>
    </dgm:pt>
    <dgm:pt modelId="{4108AC02-4D21-4796-8991-DB6D4BF83F83}" type="pres">
      <dgm:prSet presAssocID="{D9368BFA-5DAD-4EE7-BDE2-EF1A0E441464}" presName="Child2" presStyleLbl="node1" presStyleIdx="1" presStyleCnt="6" custScaleX="135510" custScaleY="135510" custLinFactNeighborX="553" custLinFactNeighborY="-1919">
        <dgm:presLayoutVars>
          <dgm:chMax val="0"/>
          <dgm:chPref val="0"/>
          <dgm:bulletEnabled val="1"/>
        </dgm:presLayoutVars>
      </dgm:prSet>
      <dgm:spPr/>
    </dgm:pt>
    <dgm:pt modelId="{D9B422A8-DACF-4EFB-8472-88482DC2CDF7}" type="pres">
      <dgm:prSet presAssocID="{DCD47AD6-CFB8-4DC8-A65D-68DBF9DE88D7}" presName="Accent3" presStyleCnt="0"/>
      <dgm:spPr/>
    </dgm:pt>
    <dgm:pt modelId="{AAE33573-E2A8-4AFA-A369-09E2EB54A9AB}" type="pres">
      <dgm:prSet presAssocID="{DCD47AD6-CFB8-4DC8-A65D-68DBF9DE88D7}" presName="Accent" presStyleLbl="bgShp" presStyleIdx="2" presStyleCnt="6"/>
      <dgm:spPr/>
    </dgm:pt>
    <dgm:pt modelId="{764F449A-E9BC-4A9A-8419-E20DE4C48C2F}" type="pres">
      <dgm:prSet presAssocID="{DCD47AD6-CFB8-4DC8-A65D-68DBF9DE88D7}" presName="Child3" presStyleLbl="node1" presStyleIdx="2" presStyleCnt="6">
        <dgm:presLayoutVars>
          <dgm:chMax val="0"/>
          <dgm:chPref val="0"/>
          <dgm:bulletEnabled val="1"/>
        </dgm:presLayoutVars>
      </dgm:prSet>
      <dgm:spPr/>
    </dgm:pt>
    <dgm:pt modelId="{05D572A1-9607-4C57-BF7B-DEA087CD63DA}" type="pres">
      <dgm:prSet presAssocID="{2B866F43-D5B1-4D74-86FD-179F96E1EC00}" presName="Accent4" presStyleCnt="0"/>
      <dgm:spPr/>
    </dgm:pt>
    <dgm:pt modelId="{6F31D049-CFC5-4ACF-B226-25A1CE5D35F7}" type="pres">
      <dgm:prSet presAssocID="{2B866F43-D5B1-4D74-86FD-179F96E1EC00}" presName="Accent" presStyleLbl="bgShp" presStyleIdx="3" presStyleCnt="6"/>
      <dgm:spPr/>
    </dgm:pt>
    <dgm:pt modelId="{923118B6-DA75-41ED-8E8E-E79644F7DF30}" type="pres">
      <dgm:prSet presAssocID="{2B866F43-D5B1-4D74-86FD-179F96E1EC00}" presName="Child4" presStyleLbl="node1" presStyleIdx="3" presStyleCnt="6">
        <dgm:presLayoutVars>
          <dgm:chMax val="0"/>
          <dgm:chPref val="0"/>
          <dgm:bulletEnabled val="1"/>
        </dgm:presLayoutVars>
      </dgm:prSet>
      <dgm:spPr/>
    </dgm:pt>
    <dgm:pt modelId="{40EB27EA-9FFA-4EAE-80AA-ADD31ECF6F83}" type="pres">
      <dgm:prSet presAssocID="{7A597004-F8A1-48D3-A23F-DF9B6E0E08B9}" presName="Accent5" presStyleCnt="0"/>
      <dgm:spPr/>
    </dgm:pt>
    <dgm:pt modelId="{9506898B-826D-4AA4-A8C2-F9F54C4D509D}" type="pres">
      <dgm:prSet presAssocID="{7A597004-F8A1-48D3-A23F-DF9B6E0E08B9}" presName="Accent" presStyleLbl="bgShp" presStyleIdx="4" presStyleCnt="6"/>
      <dgm:spPr/>
    </dgm:pt>
    <dgm:pt modelId="{9012CD9C-3A84-4EAF-A6F7-1042F8350336}" type="pres">
      <dgm:prSet presAssocID="{7A597004-F8A1-48D3-A23F-DF9B6E0E08B9}" presName="Child5" presStyleLbl="node1" presStyleIdx="4" presStyleCnt="6">
        <dgm:presLayoutVars>
          <dgm:chMax val="0"/>
          <dgm:chPref val="0"/>
          <dgm:bulletEnabled val="1"/>
        </dgm:presLayoutVars>
      </dgm:prSet>
      <dgm:spPr/>
    </dgm:pt>
    <dgm:pt modelId="{B616201B-6BD6-4B0E-B0F8-3BCA62DE5C5D}" type="pres">
      <dgm:prSet presAssocID="{D1465E7C-A12C-4089-8E17-E417E63641B4}" presName="Accent6" presStyleCnt="0"/>
      <dgm:spPr/>
    </dgm:pt>
    <dgm:pt modelId="{6F93116B-85FC-4706-AD3E-D2A384674F36}" type="pres">
      <dgm:prSet presAssocID="{D1465E7C-A12C-4089-8E17-E417E63641B4}" presName="Accent" presStyleLbl="bgShp" presStyleIdx="5" presStyleCnt="6"/>
      <dgm:spPr/>
    </dgm:pt>
    <dgm:pt modelId="{A85B0185-CE5F-4C29-8060-6D2BAFB077E0}" type="pres">
      <dgm:prSet presAssocID="{D1465E7C-A12C-4089-8E17-E417E63641B4}" presName="Child6" presStyleLbl="node1" presStyleIdx="5" presStyleCnt="6">
        <dgm:presLayoutVars>
          <dgm:chMax val="0"/>
          <dgm:chPref val="0"/>
          <dgm:bulletEnabled val="1"/>
        </dgm:presLayoutVars>
      </dgm:prSet>
      <dgm:spPr/>
    </dgm:pt>
  </dgm:ptLst>
  <dgm:cxnLst>
    <dgm:cxn modelId="{0628D105-B060-44C6-A28A-15125C3DBDC0}" srcId="{BB5AFD0D-DB3A-46FD-83D7-F64A2031FF8C}" destId="{984B6226-3FFA-49E8-B8DC-9DF3C8459C9F}" srcOrd="0" destOrd="0" parTransId="{8F0ABDB6-277A-4B65-A7AC-A42826CDB331}" sibTransId="{F49B7190-A147-4B6D-ADEC-232FE1409A9B}"/>
    <dgm:cxn modelId="{17CF2C31-AB0B-4682-867A-93B91D95C418}" srcId="{984B6226-3FFA-49E8-B8DC-9DF3C8459C9F}" destId="{D1465E7C-A12C-4089-8E17-E417E63641B4}" srcOrd="5" destOrd="0" parTransId="{33351995-7BD0-43E1-B472-458D105A775A}" sibTransId="{1165034C-954D-4F85-9508-8AC0AFBDF6F3}"/>
    <dgm:cxn modelId="{5A94D131-066B-41EB-8FFA-829E6E461CCD}" type="presOf" srcId="{984B6226-3FFA-49E8-B8DC-9DF3C8459C9F}" destId="{5A733CCC-1C36-4FBA-A81E-37EA55DE5787}" srcOrd="0" destOrd="0" presId="urn:microsoft.com/office/officeart/2011/layout/HexagonRadial"/>
    <dgm:cxn modelId="{8D42D13A-5CA9-440B-8495-5DDC9146C489}" type="presOf" srcId="{31623D0C-A015-4E8D-A9BD-E78A40E07966}" destId="{B8BEBB50-55C8-49E0-A166-ECB354EC4F4E}" srcOrd="0" destOrd="0" presId="urn:microsoft.com/office/officeart/2011/layout/HexagonRadial"/>
    <dgm:cxn modelId="{439B373E-780F-4C00-84F3-BDD8997E82F9}" type="presOf" srcId="{DCD47AD6-CFB8-4DC8-A65D-68DBF9DE88D7}" destId="{764F449A-E9BC-4A9A-8419-E20DE4C48C2F}" srcOrd="0" destOrd="0" presId="urn:microsoft.com/office/officeart/2011/layout/HexagonRadial"/>
    <dgm:cxn modelId="{CDEF4269-5CDD-46AE-BF63-3A1A05D564AB}" type="presOf" srcId="{2B866F43-D5B1-4D74-86FD-179F96E1EC00}" destId="{923118B6-DA75-41ED-8E8E-E79644F7DF30}" srcOrd="0" destOrd="0" presId="urn:microsoft.com/office/officeart/2011/layout/HexagonRadial"/>
    <dgm:cxn modelId="{14E7B04C-70DC-4F46-BECD-D0A6F3D9F2A7}" srcId="{984B6226-3FFA-49E8-B8DC-9DF3C8459C9F}" destId="{2B866F43-D5B1-4D74-86FD-179F96E1EC00}" srcOrd="3" destOrd="0" parTransId="{7384DF25-504F-4FC9-9A43-06A5311CFF33}" sibTransId="{D3ACFDAC-D60C-4F34-9E6C-6D60AA538364}"/>
    <dgm:cxn modelId="{3BBC527B-D6E3-4AFB-8AA2-64E9F420CB98}" type="presOf" srcId="{D1465E7C-A12C-4089-8E17-E417E63641B4}" destId="{A85B0185-CE5F-4C29-8060-6D2BAFB077E0}" srcOrd="0" destOrd="0" presId="urn:microsoft.com/office/officeart/2011/layout/HexagonRadial"/>
    <dgm:cxn modelId="{70065893-48AF-4F94-BB1A-D611DBD27337}" type="presOf" srcId="{BB5AFD0D-DB3A-46FD-83D7-F64A2031FF8C}" destId="{138C5D3A-1BB1-465D-AFD2-313DF3965249}" srcOrd="0" destOrd="0" presId="urn:microsoft.com/office/officeart/2011/layout/HexagonRadial"/>
    <dgm:cxn modelId="{82FFED9D-7823-40C4-9BF5-085B33F56D89}" type="presOf" srcId="{D9368BFA-5DAD-4EE7-BDE2-EF1A0E441464}" destId="{4108AC02-4D21-4796-8991-DB6D4BF83F83}" srcOrd="0" destOrd="0" presId="urn:microsoft.com/office/officeart/2011/layout/HexagonRadial"/>
    <dgm:cxn modelId="{0BC2129F-203D-4C7E-B286-4AD7233AAB91}" type="presOf" srcId="{7A597004-F8A1-48D3-A23F-DF9B6E0E08B9}" destId="{9012CD9C-3A84-4EAF-A6F7-1042F8350336}" srcOrd="0" destOrd="0" presId="urn:microsoft.com/office/officeart/2011/layout/HexagonRadial"/>
    <dgm:cxn modelId="{C77D45B1-81F6-4F9F-8740-6976225E8C68}" srcId="{984B6226-3FFA-49E8-B8DC-9DF3C8459C9F}" destId="{7A597004-F8A1-48D3-A23F-DF9B6E0E08B9}" srcOrd="4" destOrd="0" parTransId="{C80ACD7D-7274-45A1-BA7C-BF1477009521}" sibTransId="{205EF4AF-5F31-45EC-B4A5-D4384F3A35C6}"/>
    <dgm:cxn modelId="{5F8895CF-E7D3-4383-80A6-A4E69B06F55D}" srcId="{984B6226-3FFA-49E8-B8DC-9DF3C8459C9F}" destId="{DCD47AD6-CFB8-4DC8-A65D-68DBF9DE88D7}" srcOrd="2" destOrd="0" parTransId="{874D6C09-2B54-47E8-B85D-69165F7AC32A}" sibTransId="{5E47E121-8961-4F82-927E-92C9FD75CC04}"/>
    <dgm:cxn modelId="{FCC044E4-898D-4DF5-B577-8563CAF5AB63}" srcId="{984B6226-3FFA-49E8-B8DC-9DF3C8459C9F}" destId="{31623D0C-A015-4E8D-A9BD-E78A40E07966}" srcOrd="0" destOrd="0" parTransId="{C8007B0D-3147-46F0-96BD-E91453F133C6}" sibTransId="{0470917A-7B62-4911-BEB1-B0FB09530A17}"/>
    <dgm:cxn modelId="{3EC5B4FD-BFDE-4D59-B694-CC81A4222638}" srcId="{984B6226-3FFA-49E8-B8DC-9DF3C8459C9F}" destId="{D9368BFA-5DAD-4EE7-BDE2-EF1A0E441464}" srcOrd="1" destOrd="0" parTransId="{FF6DA9FE-DA4F-41FC-973A-36BFEAAB625B}" sibTransId="{E68D2CD1-C6AC-4C38-BEFD-CBA1C348CD9F}"/>
    <dgm:cxn modelId="{0A7BA074-D63F-4535-8B31-49EA6B210083}" type="presParOf" srcId="{138C5D3A-1BB1-465D-AFD2-313DF3965249}" destId="{5A733CCC-1C36-4FBA-A81E-37EA55DE5787}" srcOrd="0" destOrd="0" presId="urn:microsoft.com/office/officeart/2011/layout/HexagonRadial"/>
    <dgm:cxn modelId="{36B38FCD-BA87-43BD-ADD2-8BEFD5A75E22}" type="presParOf" srcId="{138C5D3A-1BB1-465D-AFD2-313DF3965249}" destId="{0F97EE19-3A7B-4B45-9375-3135D903F644}" srcOrd="1" destOrd="0" presId="urn:microsoft.com/office/officeart/2011/layout/HexagonRadial"/>
    <dgm:cxn modelId="{8D13CC49-1182-4874-8BA3-9DE809A6DF3A}" type="presParOf" srcId="{0F97EE19-3A7B-4B45-9375-3135D903F644}" destId="{86CE3942-AED1-40C0-B952-968583485A3C}" srcOrd="0" destOrd="0" presId="urn:microsoft.com/office/officeart/2011/layout/HexagonRadial"/>
    <dgm:cxn modelId="{BD9635FB-9C8A-4AF7-96EC-A39FFFA96819}" type="presParOf" srcId="{138C5D3A-1BB1-465D-AFD2-313DF3965249}" destId="{B8BEBB50-55C8-49E0-A166-ECB354EC4F4E}" srcOrd="2" destOrd="0" presId="urn:microsoft.com/office/officeart/2011/layout/HexagonRadial"/>
    <dgm:cxn modelId="{2D168B1C-2F87-48C7-A721-7BB1AE9A4255}" type="presParOf" srcId="{138C5D3A-1BB1-465D-AFD2-313DF3965249}" destId="{49CFD887-F2E7-456A-92A8-9BE459234FB6}" srcOrd="3" destOrd="0" presId="urn:microsoft.com/office/officeart/2011/layout/HexagonRadial"/>
    <dgm:cxn modelId="{7C98F017-7E02-49FF-BB1D-879EFA07AF3A}" type="presParOf" srcId="{49CFD887-F2E7-456A-92A8-9BE459234FB6}" destId="{A97BACD9-58AA-48DD-9985-0A5828EA2DB8}" srcOrd="0" destOrd="0" presId="urn:microsoft.com/office/officeart/2011/layout/HexagonRadial"/>
    <dgm:cxn modelId="{F41E4A3C-C626-4825-81ED-EFF7AA2B2AE8}" type="presParOf" srcId="{138C5D3A-1BB1-465D-AFD2-313DF3965249}" destId="{4108AC02-4D21-4796-8991-DB6D4BF83F83}" srcOrd="4" destOrd="0" presId="urn:microsoft.com/office/officeart/2011/layout/HexagonRadial"/>
    <dgm:cxn modelId="{21AFDFAA-3572-410B-BEF1-BA6F941CBFA0}" type="presParOf" srcId="{138C5D3A-1BB1-465D-AFD2-313DF3965249}" destId="{D9B422A8-DACF-4EFB-8472-88482DC2CDF7}" srcOrd="5" destOrd="0" presId="urn:microsoft.com/office/officeart/2011/layout/HexagonRadial"/>
    <dgm:cxn modelId="{F5D3B9FC-7789-4D34-8135-2945E5C7568B}" type="presParOf" srcId="{D9B422A8-DACF-4EFB-8472-88482DC2CDF7}" destId="{AAE33573-E2A8-4AFA-A369-09E2EB54A9AB}" srcOrd="0" destOrd="0" presId="urn:microsoft.com/office/officeart/2011/layout/HexagonRadial"/>
    <dgm:cxn modelId="{03BF2F3E-0F05-4ADE-AB84-071799D9886E}" type="presParOf" srcId="{138C5D3A-1BB1-465D-AFD2-313DF3965249}" destId="{764F449A-E9BC-4A9A-8419-E20DE4C48C2F}" srcOrd="6" destOrd="0" presId="urn:microsoft.com/office/officeart/2011/layout/HexagonRadial"/>
    <dgm:cxn modelId="{459FF0E9-C52D-4550-A193-19196BFAD8B6}" type="presParOf" srcId="{138C5D3A-1BB1-465D-AFD2-313DF3965249}" destId="{05D572A1-9607-4C57-BF7B-DEA087CD63DA}" srcOrd="7" destOrd="0" presId="urn:microsoft.com/office/officeart/2011/layout/HexagonRadial"/>
    <dgm:cxn modelId="{109C88A0-8705-4611-861B-C85F359A1640}" type="presParOf" srcId="{05D572A1-9607-4C57-BF7B-DEA087CD63DA}" destId="{6F31D049-CFC5-4ACF-B226-25A1CE5D35F7}" srcOrd="0" destOrd="0" presId="urn:microsoft.com/office/officeart/2011/layout/HexagonRadial"/>
    <dgm:cxn modelId="{80052AB2-E5F2-483D-A297-2F0733705CF7}" type="presParOf" srcId="{138C5D3A-1BB1-465D-AFD2-313DF3965249}" destId="{923118B6-DA75-41ED-8E8E-E79644F7DF30}" srcOrd="8" destOrd="0" presId="urn:microsoft.com/office/officeart/2011/layout/HexagonRadial"/>
    <dgm:cxn modelId="{EE2115BF-B3AF-4294-8943-9B23F069A5A4}" type="presParOf" srcId="{138C5D3A-1BB1-465D-AFD2-313DF3965249}" destId="{40EB27EA-9FFA-4EAE-80AA-ADD31ECF6F83}" srcOrd="9" destOrd="0" presId="urn:microsoft.com/office/officeart/2011/layout/HexagonRadial"/>
    <dgm:cxn modelId="{91CAB37B-0096-4DCE-A913-A2B5340BA4F5}" type="presParOf" srcId="{40EB27EA-9FFA-4EAE-80AA-ADD31ECF6F83}" destId="{9506898B-826D-4AA4-A8C2-F9F54C4D509D}" srcOrd="0" destOrd="0" presId="urn:microsoft.com/office/officeart/2011/layout/HexagonRadial"/>
    <dgm:cxn modelId="{8ABBC9D5-53B3-4C66-8FE8-2CDF0E1B207A}" type="presParOf" srcId="{138C5D3A-1BB1-465D-AFD2-313DF3965249}" destId="{9012CD9C-3A84-4EAF-A6F7-1042F8350336}" srcOrd="10" destOrd="0" presId="urn:microsoft.com/office/officeart/2011/layout/HexagonRadial"/>
    <dgm:cxn modelId="{FABC1474-39C3-4256-B8EC-7BB7BF142D9D}" type="presParOf" srcId="{138C5D3A-1BB1-465D-AFD2-313DF3965249}" destId="{B616201B-6BD6-4B0E-B0F8-3BCA62DE5C5D}" srcOrd="11" destOrd="0" presId="urn:microsoft.com/office/officeart/2011/layout/HexagonRadial"/>
    <dgm:cxn modelId="{0010A58B-7111-4882-B779-73C84E41BE64}" type="presParOf" srcId="{B616201B-6BD6-4B0E-B0F8-3BCA62DE5C5D}" destId="{6F93116B-85FC-4706-AD3E-D2A384674F36}" srcOrd="0" destOrd="0" presId="urn:microsoft.com/office/officeart/2011/layout/HexagonRadial"/>
    <dgm:cxn modelId="{042561C8-006D-4121-9833-453AA5DE5A22}" type="presParOf" srcId="{138C5D3A-1BB1-465D-AFD2-313DF3965249}" destId="{A85B0185-CE5F-4C29-8060-6D2BAFB077E0}"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BB5AFD0D-DB3A-46FD-83D7-F64A2031FF8C}" type="doc">
      <dgm:prSet loTypeId="urn:microsoft.com/office/officeart/2011/layout/HexagonRadial" loCatId="officeonline" qsTypeId="urn:microsoft.com/office/officeart/2005/8/quickstyle/simple3" qsCatId="simple" csTypeId="urn:microsoft.com/office/officeart/2005/8/colors/colorful1" csCatId="colorful" phldr="1"/>
      <dgm:spPr/>
      <dgm:t>
        <a:bodyPr/>
        <a:lstStyle/>
        <a:p>
          <a:endParaRPr lang="en-GB"/>
        </a:p>
      </dgm:t>
    </dgm:pt>
    <dgm:pt modelId="{984B6226-3FFA-49E8-B8DC-9DF3C8459C9F}">
      <dgm:prSet phldrT="[Text]"/>
      <dgm:spPr/>
      <dgm:t>
        <a:bodyPr/>
        <a:lstStyle/>
        <a:p>
          <a:r>
            <a:rPr lang="en-IE"/>
            <a:t>RLM</a:t>
          </a:r>
          <a:endParaRPr lang="en-GB"/>
        </a:p>
      </dgm:t>
    </dgm:pt>
    <dgm:pt modelId="{8F0ABDB6-277A-4B65-A7AC-A42826CDB331}" type="parTrans" cxnId="{0628D105-B060-44C6-A28A-15125C3DBDC0}">
      <dgm:prSet/>
      <dgm:spPr/>
      <dgm:t>
        <a:bodyPr/>
        <a:lstStyle/>
        <a:p>
          <a:endParaRPr lang="en-GB"/>
        </a:p>
      </dgm:t>
    </dgm:pt>
    <dgm:pt modelId="{F49B7190-A147-4B6D-ADEC-232FE1409A9B}" type="sibTrans" cxnId="{0628D105-B060-44C6-A28A-15125C3DBDC0}">
      <dgm:prSet/>
      <dgm:spPr/>
      <dgm:t>
        <a:bodyPr/>
        <a:lstStyle/>
        <a:p>
          <a:endParaRPr lang="en-GB"/>
        </a:p>
      </dgm:t>
    </dgm:pt>
    <dgm:pt modelId="{31623D0C-A015-4E8D-A9BD-E78A40E07966}">
      <dgm:prSet phldrT="[Text]"/>
      <dgm:spPr/>
      <dgm:t>
        <a:bodyPr/>
        <a:lstStyle/>
        <a:p>
          <a:r>
            <a:rPr lang="en-IE"/>
            <a:t>Inclusive</a:t>
          </a:r>
          <a:endParaRPr lang="en-GB"/>
        </a:p>
      </dgm:t>
    </dgm:pt>
    <dgm:pt modelId="{C8007B0D-3147-46F0-96BD-E91453F133C6}" type="parTrans" cxnId="{FCC044E4-898D-4DF5-B577-8563CAF5AB63}">
      <dgm:prSet/>
      <dgm:spPr/>
      <dgm:t>
        <a:bodyPr/>
        <a:lstStyle/>
        <a:p>
          <a:endParaRPr lang="en-GB"/>
        </a:p>
      </dgm:t>
    </dgm:pt>
    <dgm:pt modelId="{0470917A-7B62-4911-BEB1-B0FB09530A17}" type="sibTrans" cxnId="{FCC044E4-898D-4DF5-B577-8563CAF5AB63}">
      <dgm:prSet/>
      <dgm:spPr/>
      <dgm:t>
        <a:bodyPr/>
        <a:lstStyle/>
        <a:p>
          <a:endParaRPr lang="en-GB"/>
        </a:p>
      </dgm:t>
    </dgm:pt>
    <dgm:pt modelId="{D9368BFA-5DAD-4EE7-BDE2-EF1A0E441464}">
      <dgm:prSet phldrT="[Text]"/>
      <dgm:spPr/>
      <dgm:t>
        <a:bodyPr/>
        <a:lstStyle/>
        <a:p>
          <a:r>
            <a:rPr lang="en-IE"/>
            <a:t>Empowering</a:t>
          </a:r>
          <a:endParaRPr lang="en-GB"/>
        </a:p>
      </dgm:t>
    </dgm:pt>
    <dgm:pt modelId="{FF6DA9FE-DA4F-41FC-973A-36BFEAAB625B}" type="parTrans" cxnId="{3EC5B4FD-BFDE-4D59-B694-CC81A4222638}">
      <dgm:prSet/>
      <dgm:spPr/>
      <dgm:t>
        <a:bodyPr/>
        <a:lstStyle/>
        <a:p>
          <a:endParaRPr lang="en-GB"/>
        </a:p>
      </dgm:t>
    </dgm:pt>
    <dgm:pt modelId="{E68D2CD1-C6AC-4C38-BEFD-CBA1C348CD9F}" type="sibTrans" cxnId="{3EC5B4FD-BFDE-4D59-B694-CC81A4222638}">
      <dgm:prSet/>
      <dgm:spPr/>
      <dgm:t>
        <a:bodyPr/>
        <a:lstStyle/>
        <a:p>
          <a:endParaRPr lang="en-GB"/>
        </a:p>
      </dgm:t>
    </dgm:pt>
    <dgm:pt modelId="{DCD47AD6-CFB8-4DC8-A65D-68DBF9DE88D7}">
      <dgm:prSet phldrT="[Text]"/>
      <dgm:spPr>
        <a:ln w="57150">
          <a:solidFill>
            <a:schemeClr val="tx1">
              <a:lumMod val="95000"/>
              <a:lumOff val="5000"/>
            </a:schemeClr>
          </a:solidFill>
        </a:ln>
      </dgm:spPr>
      <dgm:t>
        <a:bodyPr/>
        <a:lstStyle/>
        <a:p>
          <a:r>
            <a:rPr lang="en-IE"/>
            <a:t>Process Oriented</a:t>
          </a:r>
          <a:endParaRPr lang="en-GB"/>
        </a:p>
      </dgm:t>
    </dgm:pt>
    <dgm:pt modelId="{874D6C09-2B54-47E8-B85D-69165F7AC32A}" type="parTrans" cxnId="{5F8895CF-E7D3-4383-80A6-A4E69B06F55D}">
      <dgm:prSet/>
      <dgm:spPr/>
      <dgm:t>
        <a:bodyPr/>
        <a:lstStyle/>
        <a:p>
          <a:endParaRPr lang="en-GB"/>
        </a:p>
      </dgm:t>
    </dgm:pt>
    <dgm:pt modelId="{5E47E121-8961-4F82-927E-92C9FD75CC04}" type="sibTrans" cxnId="{5F8895CF-E7D3-4383-80A6-A4E69B06F55D}">
      <dgm:prSet/>
      <dgm:spPr/>
      <dgm:t>
        <a:bodyPr/>
        <a:lstStyle/>
        <a:p>
          <a:endParaRPr lang="en-GB"/>
        </a:p>
      </dgm:t>
    </dgm:pt>
    <dgm:pt modelId="{2B866F43-D5B1-4D74-86FD-179F96E1EC00}">
      <dgm:prSet phldrT="[Text]"/>
      <dgm:spPr/>
      <dgm:t>
        <a:bodyPr/>
        <a:lstStyle/>
        <a:p>
          <a:r>
            <a:rPr lang="en-IE"/>
            <a:t>Purposeful</a:t>
          </a:r>
          <a:endParaRPr lang="en-GB"/>
        </a:p>
      </dgm:t>
    </dgm:pt>
    <dgm:pt modelId="{7384DF25-504F-4FC9-9A43-06A5311CFF33}" type="parTrans" cxnId="{14E7B04C-70DC-4F46-BECD-D0A6F3D9F2A7}">
      <dgm:prSet/>
      <dgm:spPr/>
      <dgm:t>
        <a:bodyPr/>
        <a:lstStyle/>
        <a:p>
          <a:endParaRPr lang="en-GB"/>
        </a:p>
      </dgm:t>
    </dgm:pt>
    <dgm:pt modelId="{D3ACFDAC-D60C-4F34-9E6C-6D60AA538364}" type="sibTrans" cxnId="{14E7B04C-70DC-4F46-BECD-D0A6F3D9F2A7}">
      <dgm:prSet/>
      <dgm:spPr/>
      <dgm:t>
        <a:bodyPr/>
        <a:lstStyle/>
        <a:p>
          <a:endParaRPr lang="en-GB"/>
        </a:p>
      </dgm:t>
    </dgm:pt>
    <dgm:pt modelId="{7A597004-F8A1-48D3-A23F-DF9B6E0E08B9}">
      <dgm:prSet phldrT="[Text]"/>
      <dgm:spPr/>
      <dgm:t>
        <a:bodyPr/>
        <a:lstStyle/>
        <a:p>
          <a:r>
            <a:rPr lang="en-IE"/>
            <a:t>Ethical</a:t>
          </a:r>
          <a:endParaRPr lang="en-GB"/>
        </a:p>
      </dgm:t>
    </dgm:pt>
    <dgm:pt modelId="{C80ACD7D-7274-45A1-BA7C-BF1477009521}" type="parTrans" cxnId="{C77D45B1-81F6-4F9F-8740-6976225E8C68}">
      <dgm:prSet/>
      <dgm:spPr/>
      <dgm:t>
        <a:bodyPr/>
        <a:lstStyle/>
        <a:p>
          <a:endParaRPr lang="en-GB"/>
        </a:p>
      </dgm:t>
    </dgm:pt>
    <dgm:pt modelId="{205EF4AF-5F31-45EC-B4A5-D4384F3A35C6}" type="sibTrans" cxnId="{C77D45B1-81F6-4F9F-8740-6976225E8C68}">
      <dgm:prSet/>
      <dgm:spPr/>
      <dgm:t>
        <a:bodyPr/>
        <a:lstStyle/>
        <a:p>
          <a:endParaRPr lang="en-GB"/>
        </a:p>
      </dgm:t>
    </dgm:pt>
    <dgm:pt modelId="{D1465E7C-A12C-4089-8E17-E417E63641B4}">
      <dgm:prSet phldrT="[Text]"/>
      <dgm:spPr>
        <a:solidFill>
          <a:srgbClr val="FFC000"/>
        </a:solidFill>
      </dgm:spPr>
      <dgm:t>
        <a:bodyPr/>
        <a:lstStyle/>
        <a:p>
          <a:r>
            <a:rPr lang="en-IE"/>
            <a:t>Accountable</a:t>
          </a:r>
          <a:endParaRPr lang="en-GB"/>
        </a:p>
      </dgm:t>
    </dgm:pt>
    <dgm:pt modelId="{33351995-7BD0-43E1-B472-458D105A775A}" type="parTrans" cxnId="{17CF2C31-AB0B-4682-867A-93B91D95C418}">
      <dgm:prSet/>
      <dgm:spPr/>
      <dgm:t>
        <a:bodyPr/>
        <a:lstStyle/>
        <a:p>
          <a:endParaRPr lang="en-GB"/>
        </a:p>
      </dgm:t>
    </dgm:pt>
    <dgm:pt modelId="{1165034C-954D-4F85-9508-8AC0AFBDF6F3}" type="sibTrans" cxnId="{17CF2C31-AB0B-4682-867A-93B91D95C418}">
      <dgm:prSet/>
      <dgm:spPr/>
      <dgm:t>
        <a:bodyPr/>
        <a:lstStyle/>
        <a:p>
          <a:endParaRPr lang="en-GB"/>
        </a:p>
      </dgm:t>
    </dgm:pt>
    <dgm:pt modelId="{138C5D3A-1BB1-465D-AFD2-313DF3965249}" type="pres">
      <dgm:prSet presAssocID="{BB5AFD0D-DB3A-46FD-83D7-F64A2031FF8C}" presName="Name0" presStyleCnt="0">
        <dgm:presLayoutVars>
          <dgm:chMax val="1"/>
          <dgm:chPref val="1"/>
          <dgm:dir/>
          <dgm:animOne val="branch"/>
          <dgm:animLvl val="lvl"/>
        </dgm:presLayoutVars>
      </dgm:prSet>
      <dgm:spPr/>
    </dgm:pt>
    <dgm:pt modelId="{5A733CCC-1C36-4FBA-A81E-37EA55DE5787}" type="pres">
      <dgm:prSet presAssocID="{984B6226-3FFA-49E8-B8DC-9DF3C8459C9F}" presName="Parent" presStyleLbl="node0" presStyleIdx="0" presStyleCnt="1">
        <dgm:presLayoutVars>
          <dgm:chMax val="6"/>
          <dgm:chPref val="6"/>
        </dgm:presLayoutVars>
      </dgm:prSet>
      <dgm:spPr/>
    </dgm:pt>
    <dgm:pt modelId="{0F97EE19-3A7B-4B45-9375-3135D903F644}" type="pres">
      <dgm:prSet presAssocID="{31623D0C-A015-4E8D-A9BD-E78A40E07966}" presName="Accent1" presStyleCnt="0"/>
      <dgm:spPr/>
    </dgm:pt>
    <dgm:pt modelId="{86CE3942-AED1-40C0-B952-968583485A3C}" type="pres">
      <dgm:prSet presAssocID="{31623D0C-A015-4E8D-A9BD-E78A40E07966}" presName="Accent" presStyleLbl="bgShp" presStyleIdx="0" presStyleCnt="6"/>
      <dgm:spPr/>
    </dgm:pt>
    <dgm:pt modelId="{B8BEBB50-55C8-49E0-A166-ECB354EC4F4E}" type="pres">
      <dgm:prSet presAssocID="{31623D0C-A015-4E8D-A9BD-E78A40E07966}" presName="Child1" presStyleLbl="node1" presStyleIdx="0" presStyleCnt="6">
        <dgm:presLayoutVars>
          <dgm:chMax val="0"/>
          <dgm:chPref val="0"/>
          <dgm:bulletEnabled val="1"/>
        </dgm:presLayoutVars>
      </dgm:prSet>
      <dgm:spPr/>
    </dgm:pt>
    <dgm:pt modelId="{49CFD887-F2E7-456A-92A8-9BE459234FB6}" type="pres">
      <dgm:prSet presAssocID="{D9368BFA-5DAD-4EE7-BDE2-EF1A0E441464}" presName="Accent2" presStyleCnt="0"/>
      <dgm:spPr/>
    </dgm:pt>
    <dgm:pt modelId="{A97BACD9-58AA-48DD-9985-0A5828EA2DB8}" type="pres">
      <dgm:prSet presAssocID="{D9368BFA-5DAD-4EE7-BDE2-EF1A0E441464}" presName="Accent" presStyleLbl="bgShp" presStyleIdx="1" presStyleCnt="6"/>
      <dgm:spPr/>
    </dgm:pt>
    <dgm:pt modelId="{4108AC02-4D21-4796-8991-DB6D4BF83F83}" type="pres">
      <dgm:prSet presAssocID="{D9368BFA-5DAD-4EE7-BDE2-EF1A0E441464}" presName="Child2" presStyleLbl="node1" presStyleIdx="1" presStyleCnt="6">
        <dgm:presLayoutVars>
          <dgm:chMax val="0"/>
          <dgm:chPref val="0"/>
          <dgm:bulletEnabled val="1"/>
        </dgm:presLayoutVars>
      </dgm:prSet>
      <dgm:spPr/>
    </dgm:pt>
    <dgm:pt modelId="{D9B422A8-DACF-4EFB-8472-88482DC2CDF7}" type="pres">
      <dgm:prSet presAssocID="{DCD47AD6-CFB8-4DC8-A65D-68DBF9DE88D7}" presName="Accent3" presStyleCnt="0"/>
      <dgm:spPr/>
    </dgm:pt>
    <dgm:pt modelId="{AAE33573-E2A8-4AFA-A369-09E2EB54A9AB}" type="pres">
      <dgm:prSet presAssocID="{DCD47AD6-CFB8-4DC8-A65D-68DBF9DE88D7}" presName="Accent" presStyleLbl="bgShp" presStyleIdx="2" presStyleCnt="6"/>
      <dgm:spPr/>
    </dgm:pt>
    <dgm:pt modelId="{764F449A-E9BC-4A9A-8419-E20DE4C48C2F}" type="pres">
      <dgm:prSet presAssocID="{DCD47AD6-CFB8-4DC8-A65D-68DBF9DE88D7}" presName="Child3" presStyleLbl="node1" presStyleIdx="2" presStyleCnt="6" custScaleX="138275" custScaleY="138275">
        <dgm:presLayoutVars>
          <dgm:chMax val="0"/>
          <dgm:chPref val="0"/>
          <dgm:bulletEnabled val="1"/>
        </dgm:presLayoutVars>
      </dgm:prSet>
      <dgm:spPr/>
    </dgm:pt>
    <dgm:pt modelId="{05D572A1-9607-4C57-BF7B-DEA087CD63DA}" type="pres">
      <dgm:prSet presAssocID="{2B866F43-D5B1-4D74-86FD-179F96E1EC00}" presName="Accent4" presStyleCnt="0"/>
      <dgm:spPr/>
    </dgm:pt>
    <dgm:pt modelId="{6F31D049-CFC5-4ACF-B226-25A1CE5D35F7}" type="pres">
      <dgm:prSet presAssocID="{2B866F43-D5B1-4D74-86FD-179F96E1EC00}" presName="Accent" presStyleLbl="bgShp" presStyleIdx="3" presStyleCnt="6"/>
      <dgm:spPr/>
    </dgm:pt>
    <dgm:pt modelId="{923118B6-DA75-41ED-8E8E-E79644F7DF30}" type="pres">
      <dgm:prSet presAssocID="{2B866F43-D5B1-4D74-86FD-179F96E1EC00}" presName="Child4" presStyleLbl="node1" presStyleIdx="3" presStyleCnt="6">
        <dgm:presLayoutVars>
          <dgm:chMax val="0"/>
          <dgm:chPref val="0"/>
          <dgm:bulletEnabled val="1"/>
        </dgm:presLayoutVars>
      </dgm:prSet>
      <dgm:spPr/>
    </dgm:pt>
    <dgm:pt modelId="{40EB27EA-9FFA-4EAE-80AA-ADD31ECF6F83}" type="pres">
      <dgm:prSet presAssocID="{7A597004-F8A1-48D3-A23F-DF9B6E0E08B9}" presName="Accent5" presStyleCnt="0"/>
      <dgm:spPr/>
    </dgm:pt>
    <dgm:pt modelId="{9506898B-826D-4AA4-A8C2-F9F54C4D509D}" type="pres">
      <dgm:prSet presAssocID="{7A597004-F8A1-48D3-A23F-DF9B6E0E08B9}" presName="Accent" presStyleLbl="bgShp" presStyleIdx="4" presStyleCnt="6"/>
      <dgm:spPr/>
    </dgm:pt>
    <dgm:pt modelId="{9012CD9C-3A84-4EAF-A6F7-1042F8350336}" type="pres">
      <dgm:prSet presAssocID="{7A597004-F8A1-48D3-A23F-DF9B6E0E08B9}" presName="Child5" presStyleLbl="node1" presStyleIdx="4" presStyleCnt="6">
        <dgm:presLayoutVars>
          <dgm:chMax val="0"/>
          <dgm:chPref val="0"/>
          <dgm:bulletEnabled val="1"/>
        </dgm:presLayoutVars>
      </dgm:prSet>
      <dgm:spPr/>
    </dgm:pt>
    <dgm:pt modelId="{B616201B-6BD6-4B0E-B0F8-3BCA62DE5C5D}" type="pres">
      <dgm:prSet presAssocID="{D1465E7C-A12C-4089-8E17-E417E63641B4}" presName="Accent6" presStyleCnt="0"/>
      <dgm:spPr/>
    </dgm:pt>
    <dgm:pt modelId="{6F93116B-85FC-4706-AD3E-D2A384674F36}" type="pres">
      <dgm:prSet presAssocID="{D1465E7C-A12C-4089-8E17-E417E63641B4}" presName="Accent" presStyleLbl="bgShp" presStyleIdx="5" presStyleCnt="6"/>
      <dgm:spPr/>
    </dgm:pt>
    <dgm:pt modelId="{A85B0185-CE5F-4C29-8060-6D2BAFB077E0}" type="pres">
      <dgm:prSet presAssocID="{D1465E7C-A12C-4089-8E17-E417E63641B4}" presName="Child6" presStyleLbl="node1" presStyleIdx="5" presStyleCnt="6">
        <dgm:presLayoutVars>
          <dgm:chMax val="0"/>
          <dgm:chPref val="0"/>
          <dgm:bulletEnabled val="1"/>
        </dgm:presLayoutVars>
      </dgm:prSet>
      <dgm:spPr/>
    </dgm:pt>
  </dgm:ptLst>
  <dgm:cxnLst>
    <dgm:cxn modelId="{0628D105-B060-44C6-A28A-15125C3DBDC0}" srcId="{BB5AFD0D-DB3A-46FD-83D7-F64A2031FF8C}" destId="{984B6226-3FFA-49E8-B8DC-9DF3C8459C9F}" srcOrd="0" destOrd="0" parTransId="{8F0ABDB6-277A-4B65-A7AC-A42826CDB331}" sibTransId="{F49B7190-A147-4B6D-ADEC-232FE1409A9B}"/>
    <dgm:cxn modelId="{17CF2C31-AB0B-4682-867A-93B91D95C418}" srcId="{984B6226-3FFA-49E8-B8DC-9DF3C8459C9F}" destId="{D1465E7C-A12C-4089-8E17-E417E63641B4}" srcOrd="5" destOrd="0" parTransId="{33351995-7BD0-43E1-B472-458D105A775A}" sibTransId="{1165034C-954D-4F85-9508-8AC0AFBDF6F3}"/>
    <dgm:cxn modelId="{5A94D131-066B-41EB-8FFA-829E6E461CCD}" type="presOf" srcId="{984B6226-3FFA-49E8-B8DC-9DF3C8459C9F}" destId="{5A733CCC-1C36-4FBA-A81E-37EA55DE5787}" srcOrd="0" destOrd="0" presId="urn:microsoft.com/office/officeart/2011/layout/HexagonRadial"/>
    <dgm:cxn modelId="{8D42D13A-5CA9-440B-8495-5DDC9146C489}" type="presOf" srcId="{31623D0C-A015-4E8D-A9BD-E78A40E07966}" destId="{B8BEBB50-55C8-49E0-A166-ECB354EC4F4E}" srcOrd="0" destOrd="0" presId="urn:microsoft.com/office/officeart/2011/layout/HexagonRadial"/>
    <dgm:cxn modelId="{439B373E-780F-4C00-84F3-BDD8997E82F9}" type="presOf" srcId="{DCD47AD6-CFB8-4DC8-A65D-68DBF9DE88D7}" destId="{764F449A-E9BC-4A9A-8419-E20DE4C48C2F}" srcOrd="0" destOrd="0" presId="urn:microsoft.com/office/officeart/2011/layout/HexagonRadial"/>
    <dgm:cxn modelId="{CDEF4269-5CDD-46AE-BF63-3A1A05D564AB}" type="presOf" srcId="{2B866F43-D5B1-4D74-86FD-179F96E1EC00}" destId="{923118B6-DA75-41ED-8E8E-E79644F7DF30}" srcOrd="0" destOrd="0" presId="urn:microsoft.com/office/officeart/2011/layout/HexagonRadial"/>
    <dgm:cxn modelId="{14E7B04C-70DC-4F46-BECD-D0A6F3D9F2A7}" srcId="{984B6226-3FFA-49E8-B8DC-9DF3C8459C9F}" destId="{2B866F43-D5B1-4D74-86FD-179F96E1EC00}" srcOrd="3" destOrd="0" parTransId="{7384DF25-504F-4FC9-9A43-06A5311CFF33}" sibTransId="{D3ACFDAC-D60C-4F34-9E6C-6D60AA538364}"/>
    <dgm:cxn modelId="{3BBC527B-D6E3-4AFB-8AA2-64E9F420CB98}" type="presOf" srcId="{D1465E7C-A12C-4089-8E17-E417E63641B4}" destId="{A85B0185-CE5F-4C29-8060-6D2BAFB077E0}" srcOrd="0" destOrd="0" presId="urn:microsoft.com/office/officeart/2011/layout/HexagonRadial"/>
    <dgm:cxn modelId="{70065893-48AF-4F94-BB1A-D611DBD27337}" type="presOf" srcId="{BB5AFD0D-DB3A-46FD-83D7-F64A2031FF8C}" destId="{138C5D3A-1BB1-465D-AFD2-313DF3965249}" srcOrd="0" destOrd="0" presId="urn:microsoft.com/office/officeart/2011/layout/HexagonRadial"/>
    <dgm:cxn modelId="{82FFED9D-7823-40C4-9BF5-085B33F56D89}" type="presOf" srcId="{D9368BFA-5DAD-4EE7-BDE2-EF1A0E441464}" destId="{4108AC02-4D21-4796-8991-DB6D4BF83F83}" srcOrd="0" destOrd="0" presId="urn:microsoft.com/office/officeart/2011/layout/HexagonRadial"/>
    <dgm:cxn modelId="{0BC2129F-203D-4C7E-B286-4AD7233AAB91}" type="presOf" srcId="{7A597004-F8A1-48D3-A23F-DF9B6E0E08B9}" destId="{9012CD9C-3A84-4EAF-A6F7-1042F8350336}" srcOrd="0" destOrd="0" presId="urn:microsoft.com/office/officeart/2011/layout/HexagonRadial"/>
    <dgm:cxn modelId="{C77D45B1-81F6-4F9F-8740-6976225E8C68}" srcId="{984B6226-3FFA-49E8-B8DC-9DF3C8459C9F}" destId="{7A597004-F8A1-48D3-A23F-DF9B6E0E08B9}" srcOrd="4" destOrd="0" parTransId="{C80ACD7D-7274-45A1-BA7C-BF1477009521}" sibTransId="{205EF4AF-5F31-45EC-B4A5-D4384F3A35C6}"/>
    <dgm:cxn modelId="{5F8895CF-E7D3-4383-80A6-A4E69B06F55D}" srcId="{984B6226-3FFA-49E8-B8DC-9DF3C8459C9F}" destId="{DCD47AD6-CFB8-4DC8-A65D-68DBF9DE88D7}" srcOrd="2" destOrd="0" parTransId="{874D6C09-2B54-47E8-B85D-69165F7AC32A}" sibTransId="{5E47E121-8961-4F82-927E-92C9FD75CC04}"/>
    <dgm:cxn modelId="{FCC044E4-898D-4DF5-B577-8563CAF5AB63}" srcId="{984B6226-3FFA-49E8-B8DC-9DF3C8459C9F}" destId="{31623D0C-A015-4E8D-A9BD-E78A40E07966}" srcOrd="0" destOrd="0" parTransId="{C8007B0D-3147-46F0-96BD-E91453F133C6}" sibTransId="{0470917A-7B62-4911-BEB1-B0FB09530A17}"/>
    <dgm:cxn modelId="{3EC5B4FD-BFDE-4D59-B694-CC81A4222638}" srcId="{984B6226-3FFA-49E8-B8DC-9DF3C8459C9F}" destId="{D9368BFA-5DAD-4EE7-BDE2-EF1A0E441464}" srcOrd="1" destOrd="0" parTransId="{FF6DA9FE-DA4F-41FC-973A-36BFEAAB625B}" sibTransId="{E68D2CD1-C6AC-4C38-BEFD-CBA1C348CD9F}"/>
    <dgm:cxn modelId="{0A7BA074-D63F-4535-8B31-49EA6B210083}" type="presParOf" srcId="{138C5D3A-1BB1-465D-AFD2-313DF3965249}" destId="{5A733CCC-1C36-4FBA-A81E-37EA55DE5787}" srcOrd="0" destOrd="0" presId="urn:microsoft.com/office/officeart/2011/layout/HexagonRadial"/>
    <dgm:cxn modelId="{36B38FCD-BA87-43BD-ADD2-8BEFD5A75E22}" type="presParOf" srcId="{138C5D3A-1BB1-465D-AFD2-313DF3965249}" destId="{0F97EE19-3A7B-4B45-9375-3135D903F644}" srcOrd="1" destOrd="0" presId="urn:microsoft.com/office/officeart/2011/layout/HexagonRadial"/>
    <dgm:cxn modelId="{8D13CC49-1182-4874-8BA3-9DE809A6DF3A}" type="presParOf" srcId="{0F97EE19-3A7B-4B45-9375-3135D903F644}" destId="{86CE3942-AED1-40C0-B952-968583485A3C}" srcOrd="0" destOrd="0" presId="urn:microsoft.com/office/officeart/2011/layout/HexagonRadial"/>
    <dgm:cxn modelId="{BD9635FB-9C8A-4AF7-96EC-A39FFFA96819}" type="presParOf" srcId="{138C5D3A-1BB1-465D-AFD2-313DF3965249}" destId="{B8BEBB50-55C8-49E0-A166-ECB354EC4F4E}" srcOrd="2" destOrd="0" presId="urn:microsoft.com/office/officeart/2011/layout/HexagonRadial"/>
    <dgm:cxn modelId="{2D168B1C-2F87-48C7-A721-7BB1AE9A4255}" type="presParOf" srcId="{138C5D3A-1BB1-465D-AFD2-313DF3965249}" destId="{49CFD887-F2E7-456A-92A8-9BE459234FB6}" srcOrd="3" destOrd="0" presId="urn:microsoft.com/office/officeart/2011/layout/HexagonRadial"/>
    <dgm:cxn modelId="{7C98F017-7E02-49FF-BB1D-879EFA07AF3A}" type="presParOf" srcId="{49CFD887-F2E7-456A-92A8-9BE459234FB6}" destId="{A97BACD9-58AA-48DD-9985-0A5828EA2DB8}" srcOrd="0" destOrd="0" presId="urn:microsoft.com/office/officeart/2011/layout/HexagonRadial"/>
    <dgm:cxn modelId="{F41E4A3C-C626-4825-81ED-EFF7AA2B2AE8}" type="presParOf" srcId="{138C5D3A-1BB1-465D-AFD2-313DF3965249}" destId="{4108AC02-4D21-4796-8991-DB6D4BF83F83}" srcOrd="4" destOrd="0" presId="urn:microsoft.com/office/officeart/2011/layout/HexagonRadial"/>
    <dgm:cxn modelId="{21AFDFAA-3572-410B-BEF1-BA6F941CBFA0}" type="presParOf" srcId="{138C5D3A-1BB1-465D-AFD2-313DF3965249}" destId="{D9B422A8-DACF-4EFB-8472-88482DC2CDF7}" srcOrd="5" destOrd="0" presId="urn:microsoft.com/office/officeart/2011/layout/HexagonRadial"/>
    <dgm:cxn modelId="{F5D3B9FC-7789-4D34-8135-2945E5C7568B}" type="presParOf" srcId="{D9B422A8-DACF-4EFB-8472-88482DC2CDF7}" destId="{AAE33573-E2A8-4AFA-A369-09E2EB54A9AB}" srcOrd="0" destOrd="0" presId="urn:microsoft.com/office/officeart/2011/layout/HexagonRadial"/>
    <dgm:cxn modelId="{03BF2F3E-0F05-4ADE-AB84-071799D9886E}" type="presParOf" srcId="{138C5D3A-1BB1-465D-AFD2-313DF3965249}" destId="{764F449A-E9BC-4A9A-8419-E20DE4C48C2F}" srcOrd="6" destOrd="0" presId="urn:microsoft.com/office/officeart/2011/layout/HexagonRadial"/>
    <dgm:cxn modelId="{459FF0E9-C52D-4550-A193-19196BFAD8B6}" type="presParOf" srcId="{138C5D3A-1BB1-465D-AFD2-313DF3965249}" destId="{05D572A1-9607-4C57-BF7B-DEA087CD63DA}" srcOrd="7" destOrd="0" presId="urn:microsoft.com/office/officeart/2011/layout/HexagonRadial"/>
    <dgm:cxn modelId="{109C88A0-8705-4611-861B-C85F359A1640}" type="presParOf" srcId="{05D572A1-9607-4C57-BF7B-DEA087CD63DA}" destId="{6F31D049-CFC5-4ACF-B226-25A1CE5D35F7}" srcOrd="0" destOrd="0" presId="urn:microsoft.com/office/officeart/2011/layout/HexagonRadial"/>
    <dgm:cxn modelId="{80052AB2-E5F2-483D-A297-2F0733705CF7}" type="presParOf" srcId="{138C5D3A-1BB1-465D-AFD2-313DF3965249}" destId="{923118B6-DA75-41ED-8E8E-E79644F7DF30}" srcOrd="8" destOrd="0" presId="urn:microsoft.com/office/officeart/2011/layout/HexagonRadial"/>
    <dgm:cxn modelId="{EE2115BF-B3AF-4294-8943-9B23F069A5A4}" type="presParOf" srcId="{138C5D3A-1BB1-465D-AFD2-313DF3965249}" destId="{40EB27EA-9FFA-4EAE-80AA-ADD31ECF6F83}" srcOrd="9" destOrd="0" presId="urn:microsoft.com/office/officeart/2011/layout/HexagonRadial"/>
    <dgm:cxn modelId="{91CAB37B-0096-4DCE-A913-A2B5340BA4F5}" type="presParOf" srcId="{40EB27EA-9FFA-4EAE-80AA-ADD31ECF6F83}" destId="{9506898B-826D-4AA4-A8C2-F9F54C4D509D}" srcOrd="0" destOrd="0" presId="urn:microsoft.com/office/officeart/2011/layout/HexagonRadial"/>
    <dgm:cxn modelId="{8ABBC9D5-53B3-4C66-8FE8-2CDF0E1B207A}" type="presParOf" srcId="{138C5D3A-1BB1-465D-AFD2-313DF3965249}" destId="{9012CD9C-3A84-4EAF-A6F7-1042F8350336}" srcOrd="10" destOrd="0" presId="urn:microsoft.com/office/officeart/2011/layout/HexagonRadial"/>
    <dgm:cxn modelId="{FABC1474-39C3-4256-B8EC-7BB7BF142D9D}" type="presParOf" srcId="{138C5D3A-1BB1-465D-AFD2-313DF3965249}" destId="{B616201B-6BD6-4B0E-B0F8-3BCA62DE5C5D}" srcOrd="11" destOrd="0" presId="urn:microsoft.com/office/officeart/2011/layout/HexagonRadial"/>
    <dgm:cxn modelId="{0010A58B-7111-4882-B779-73C84E41BE64}" type="presParOf" srcId="{B616201B-6BD6-4B0E-B0F8-3BCA62DE5C5D}" destId="{6F93116B-85FC-4706-AD3E-D2A384674F36}" srcOrd="0" destOrd="0" presId="urn:microsoft.com/office/officeart/2011/layout/HexagonRadial"/>
    <dgm:cxn modelId="{042561C8-006D-4121-9833-453AA5DE5A22}" type="presParOf" srcId="{138C5D3A-1BB1-465D-AFD2-313DF3965249}" destId="{A85B0185-CE5F-4C29-8060-6D2BAFB077E0}"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BB5AFD0D-DB3A-46FD-83D7-F64A2031FF8C}" type="doc">
      <dgm:prSet loTypeId="urn:microsoft.com/office/officeart/2011/layout/HexagonRadial" loCatId="officeonline" qsTypeId="urn:microsoft.com/office/officeart/2005/8/quickstyle/simple3" qsCatId="simple" csTypeId="urn:microsoft.com/office/officeart/2005/8/colors/colorful1" csCatId="colorful" phldr="1"/>
      <dgm:spPr/>
      <dgm:t>
        <a:bodyPr/>
        <a:lstStyle/>
        <a:p>
          <a:endParaRPr lang="en-GB"/>
        </a:p>
      </dgm:t>
    </dgm:pt>
    <dgm:pt modelId="{984B6226-3FFA-49E8-B8DC-9DF3C8459C9F}">
      <dgm:prSet phldrT="[Text]"/>
      <dgm:spPr/>
      <dgm:t>
        <a:bodyPr/>
        <a:lstStyle/>
        <a:p>
          <a:r>
            <a:rPr lang="en-IE"/>
            <a:t>RLM</a:t>
          </a:r>
          <a:endParaRPr lang="en-GB"/>
        </a:p>
      </dgm:t>
    </dgm:pt>
    <dgm:pt modelId="{8F0ABDB6-277A-4B65-A7AC-A42826CDB331}" type="parTrans" cxnId="{0628D105-B060-44C6-A28A-15125C3DBDC0}">
      <dgm:prSet/>
      <dgm:spPr/>
      <dgm:t>
        <a:bodyPr/>
        <a:lstStyle/>
        <a:p>
          <a:endParaRPr lang="en-GB"/>
        </a:p>
      </dgm:t>
    </dgm:pt>
    <dgm:pt modelId="{F49B7190-A147-4B6D-ADEC-232FE1409A9B}" type="sibTrans" cxnId="{0628D105-B060-44C6-A28A-15125C3DBDC0}">
      <dgm:prSet/>
      <dgm:spPr/>
      <dgm:t>
        <a:bodyPr/>
        <a:lstStyle/>
        <a:p>
          <a:endParaRPr lang="en-GB"/>
        </a:p>
      </dgm:t>
    </dgm:pt>
    <dgm:pt modelId="{31623D0C-A015-4E8D-A9BD-E78A40E07966}">
      <dgm:prSet phldrT="[Text]"/>
      <dgm:spPr/>
      <dgm:t>
        <a:bodyPr/>
        <a:lstStyle/>
        <a:p>
          <a:r>
            <a:rPr lang="en-IE"/>
            <a:t>Inclusive</a:t>
          </a:r>
          <a:endParaRPr lang="en-GB"/>
        </a:p>
      </dgm:t>
    </dgm:pt>
    <dgm:pt modelId="{C8007B0D-3147-46F0-96BD-E91453F133C6}" type="parTrans" cxnId="{FCC044E4-898D-4DF5-B577-8563CAF5AB63}">
      <dgm:prSet/>
      <dgm:spPr/>
      <dgm:t>
        <a:bodyPr/>
        <a:lstStyle/>
        <a:p>
          <a:endParaRPr lang="en-GB"/>
        </a:p>
      </dgm:t>
    </dgm:pt>
    <dgm:pt modelId="{0470917A-7B62-4911-BEB1-B0FB09530A17}" type="sibTrans" cxnId="{FCC044E4-898D-4DF5-B577-8563CAF5AB63}">
      <dgm:prSet/>
      <dgm:spPr/>
      <dgm:t>
        <a:bodyPr/>
        <a:lstStyle/>
        <a:p>
          <a:endParaRPr lang="en-GB"/>
        </a:p>
      </dgm:t>
    </dgm:pt>
    <dgm:pt modelId="{D9368BFA-5DAD-4EE7-BDE2-EF1A0E441464}">
      <dgm:prSet phldrT="[Text]"/>
      <dgm:spPr/>
      <dgm:t>
        <a:bodyPr/>
        <a:lstStyle/>
        <a:p>
          <a:r>
            <a:rPr lang="en-IE"/>
            <a:t>Empowering</a:t>
          </a:r>
          <a:endParaRPr lang="en-GB"/>
        </a:p>
      </dgm:t>
    </dgm:pt>
    <dgm:pt modelId="{FF6DA9FE-DA4F-41FC-973A-36BFEAAB625B}" type="parTrans" cxnId="{3EC5B4FD-BFDE-4D59-B694-CC81A4222638}">
      <dgm:prSet/>
      <dgm:spPr/>
      <dgm:t>
        <a:bodyPr/>
        <a:lstStyle/>
        <a:p>
          <a:endParaRPr lang="en-GB"/>
        </a:p>
      </dgm:t>
    </dgm:pt>
    <dgm:pt modelId="{E68D2CD1-C6AC-4C38-BEFD-CBA1C348CD9F}" type="sibTrans" cxnId="{3EC5B4FD-BFDE-4D59-B694-CC81A4222638}">
      <dgm:prSet/>
      <dgm:spPr/>
      <dgm:t>
        <a:bodyPr/>
        <a:lstStyle/>
        <a:p>
          <a:endParaRPr lang="en-GB"/>
        </a:p>
      </dgm:t>
    </dgm:pt>
    <dgm:pt modelId="{DCD47AD6-CFB8-4DC8-A65D-68DBF9DE88D7}">
      <dgm:prSet phldrT="[Text]"/>
      <dgm:spPr/>
      <dgm:t>
        <a:bodyPr/>
        <a:lstStyle/>
        <a:p>
          <a:r>
            <a:rPr lang="en-IE"/>
            <a:t>Process Oriented</a:t>
          </a:r>
          <a:endParaRPr lang="en-GB"/>
        </a:p>
      </dgm:t>
    </dgm:pt>
    <dgm:pt modelId="{874D6C09-2B54-47E8-B85D-69165F7AC32A}" type="parTrans" cxnId="{5F8895CF-E7D3-4383-80A6-A4E69B06F55D}">
      <dgm:prSet/>
      <dgm:spPr/>
      <dgm:t>
        <a:bodyPr/>
        <a:lstStyle/>
        <a:p>
          <a:endParaRPr lang="en-GB"/>
        </a:p>
      </dgm:t>
    </dgm:pt>
    <dgm:pt modelId="{5E47E121-8961-4F82-927E-92C9FD75CC04}" type="sibTrans" cxnId="{5F8895CF-E7D3-4383-80A6-A4E69B06F55D}">
      <dgm:prSet/>
      <dgm:spPr/>
      <dgm:t>
        <a:bodyPr/>
        <a:lstStyle/>
        <a:p>
          <a:endParaRPr lang="en-GB"/>
        </a:p>
      </dgm:t>
    </dgm:pt>
    <dgm:pt modelId="{2B866F43-D5B1-4D74-86FD-179F96E1EC00}">
      <dgm:prSet phldrT="[Text]"/>
      <dgm:spPr>
        <a:ln w="76200">
          <a:solidFill>
            <a:schemeClr val="tx1">
              <a:lumMod val="95000"/>
              <a:lumOff val="5000"/>
            </a:schemeClr>
          </a:solidFill>
        </a:ln>
      </dgm:spPr>
      <dgm:t>
        <a:bodyPr/>
        <a:lstStyle/>
        <a:p>
          <a:r>
            <a:rPr lang="en-IE"/>
            <a:t>Purposeful</a:t>
          </a:r>
          <a:endParaRPr lang="en-GB"/>
        </a:p>
      </dgm:t>
    </dgm:pt>
    <dgm:pt modelId="{7384DF25-504F-4FC9-9A43-06A5311CFF33}" type="parTrans" cxnId="{14E7B04C-70DC-4F46-BECD-D0A6F3D9F2A7}">
      <dgm:prSet/>
      <dgm:spPr/>
      <dgm:t>
        <a:bodyPr/>
        <a:lstStyle/>
        <a:p>
          <a:endParaRPr lang="en-GB"/>
        </a:p>
      </dgm:t>
    </dgm:pt>
    <dgm:pt modelId="{D3ACFDAC-D60C-4F34-9E6C-6D60AA538364}" type="sibTrans" cxnId="{14E7B04C-70DC-4F46-BECD-D0A6F3D9F2A7}">
      <dgm:prSet/>
      <dgm:spPr/>
      <dgm:t>
        <a:bodyPr/>
        <a:lstStyle/>
        <a:p>
          <a:endParaRPr lang="en-GB"/>
        </a:p>
      </dgm:t>
    </dgm:pt>
    <dgm:pt modelId="{7A597004-F8A1-48D3-A23F-DF9B6E0E08B9}">
      <dgm:prSet phldrT="[Text]"/>
      <dgm:spPr/>
      <dgm:t>
        <a:bodyPr/>
        <a:lstStyle/>
        <a:p>
          <a:r>
            <a:rPr lang="en-IE"/>
            <a:t>Ethical</a:t>
          </a:r>
          <a:endParaRPr lang="en-GB"/>
        </a:p>
      </dgm:t>
    </dgm:pt>
    <dgm:pt modelId="{C80ACD7D-7274-45A1-BA7C-BF1477009521}" type="parTrans" cxnId="{C77D45B1-81F6-4F9F-8740-6976225E8C68}">
      <dgm:prSet/>
      <dgm:spPr/>
      <dgm:t>
        <a:bodyPr/>
        <a:lstStyle/>
        <a:p>
          <a:endParaRPr lang="en-GB"/>
        </a:p>
      </dgm:t>
    </dgm:pt>
    <dgm:pt modelId="{205EF4AF-5F31-45EC-B4A5-D4384F3A35C6}" type="sibTrans" cxnId="{C77D45B1-81F6-4F9F-8740-6976225E8C68}">
      <dgm:prSet/>
      <dgm:spPr/>
      <dgm:t>
        <a:bodyPr/>
        <a:lstStyle/>
        <a:p>
          <a:endParaRPr lang="en-GB"/>
        </a:p>
      </dgm:t>
    </dgm:pt>
    <dgm:pt modelId="{D1465E7C-A12C-4089-8E17-E417E63641B4}">
      <dgm:prSet phldrT="[Text]"/>
      <dgm:spPr>
        <a:solidFill>
          <a:srgbClr val="FFC000"/>
        </a:solidFill>
      </dgm:spPr>
      <dgm:t>
        <a:bodyPr/>
        <a:lstStyle/>
        <a:p>
          <a:r>
            <a:rPr lang="en-IE"/>
            <a:t>Accountable</a:t>
          </a:r>
          <a:endParaRPr lang="en-GB"/>
        </a:p>
      </dgm:t>
    </dgm:pt>
    <dgm:pt modelId="{33351995-7BD0-43E1-B472-458D105A775A}" type="parTrans" cxnId="{17CF2C31-AB0B-4682-867A-93B91D95C418}">
      <dgm:prSet/>
      <dgm:spPr/>
      <dgm:t>
        <a:bodyPr/>
        <a:lstStyle/>
        <a:p>
          <a:endParaRPr lang="en-GB"/>
        </a:p>
      </dgm:t>
    </dgm:pt>
    <dgm:pt modelId="{1165034C-954D-4F85-9508-8AC0AFBDF6F3}" type="sibTrans" cxnId="{17CF2C31-AB0B-4682-867A-93B91D95C418}">
      <dgm:prSet/>
      <dgm:spPr/>
      <dgm:t>
        <a:bodyPr/>
        <a:lstStyle/>
        <a:p>
          <a:endParaRPr lang="en-GB"/>
        </a:p>
      </dgm:t>
    </dgm:pt>
    <dgm:pt modelId="{138C5D3A-1BB1-465D-AFD2-313DF3965249}" type="pres">
      <dgm:prSet presAssocID="{BB5AFD0D-DB3A-46FD-83D7-F64A2031FF8C}" presName="Name0" presStyleCnt="0">
        <dgm:presLayoutVars>
          <dgm:chMax val="1"/>
          <dgm:chPref val="1"/>
          <dgm:dir/>
          <dgm:animOne val="branch"/>
          <dgm:animLvl val="lvl"/>
        </dgm:presLayoutVars>
      </dgm:prSet>
      <dgm:spPr/>
    </dgm:pt>
    <dgm:pt modelId="{5A733CCC-1C36-4FBA-A81E-37EA55DE5787}" type="pres">
      <dgm:prSet presAssocID="{984B6226-3FFA-49E8-B8DC-9DF3C8459C9F}" presName="Parent" presStyleLbl="node0" presStyleIdx="0" presStyleCnt="1">
        <dgm:presLayoutVars>
          <dgm:chMax val="6"/>
          <dgm:chPref val="6"/>
        </dgm:presLayoutVars>
      </dgm:prSet>
      <dgm:spPr/>
    </dgm:pt>
    <dgm:pt modelId="{0F97EE19-3A7B-4B45-9375-3135D903F644}" type="pres">
      <dgm:prSet presAssocID="{31623D0C-A015-4E8D-A9BD-E78A40E07966}" presName="Accent1" presStyleCnt="0"/>
      <dgm:spPr/>
    </dgm:pt>
    <dgm:pt modelId="{86CE3942-AED1-40C0-B952-968583485A3C}" type="pres">
      <dgm:prSet presAssocID="{31623D0C-A015-4E8D-A9BD-E78A40E07966}" presName="Accent" presStyleLbl="bgShp" presStyleIdx="0" presStyleCnt="6"/>
      <dgm:spPr/>
    </dgm:pt>
    <dgm:pt modelId="{B8BEBB50-55C8-49E0-A166-ECB354EC4F4E}" type="pres">
      <dgm:prSet presAssocID="{31623D0C-A015-4E8D-A9BD-E78A40E07966}" presName="Child1" presStyleLbl="node1" presStyleIdx="0" presStyleCnt="6">
        <dgm:presLayoutVars>
          <dgm:chMax val="0"/>
          <dgm:chPref val="0"/>
          <dgm:bulletEnabled val="1"/>
        </dgm:presLayoutVars>
      </dgm:prSet>
      <dgm:spPr/>
    </dgm:pt>
    <dgm:pt modelId="{49CFD887-F2E7-456A-92A8-9BE459234FB6}" type="pres">
      <dgm:prSet presAssocID="{D9368BFA-5DAD-4EE7-BDE2-EF1A0E441464}" presName="Accent2" presStyleCnt="0"/>
      <dgm:spPr/>
    </dgm:pt>
    <dgm:pt modelId="{A97BACD9-58AA-48DD-9985-0A5828EA2DB8}" type="pres">
      <dgm:prSet presAssocID="{D9368BFA-5DAD-4EE7-BDE2-EF1A0E441464}" presName="Accent" presStyleLbl="bgShp" presStyleIdx="1" presStyleCnt="6"/>
      <dgm:spPr/>
    </dgm:pt>
    <dgm:pt modelId="{4108AC02-4D21-4796-8991-DB6D4BF83F83}" type="pres">
      <dgm:prSet presAssocID="{D9368BFA-5DAD-4EE7-BDE2-EF1A0E441464}" presName="Child2" presStyleLbl="node1" presStyleIdx="1" presStyleCnt="6">
        <dgm:presLayoutVars>
          <dgm:chMax val="0"/>
          <dgm:chPref val="0"/>
          <dgm:bulletEnabled val="1"/>
        </dgm:presLayoutVars>
      </dgm:prSet>
      <dgm:spPr/>
    </dgm:pt>
    <dgm:pt modelId="{D9B422A8-DACF-4EFB-8472-88482DC2CDF7}" type="pres">
      <dgm:prSet presAssocID="{DCD47AD6-CFB8-4DC8-A65D-68DBF9DE88D7}" presName="Accent3" presStyleCnt="0"/>
      <dgm:spPr/>
    </dgm:pt>
    <dgm:pt modelId="{AAE33573-E2A8-4AFA-A369-09E2EB54A9AB}" type="pres">
      <dgm:prSet presAssocID="{DCD47AD6-CFB8-4DC8-A65D-68DBF9DE88D7}" presName="Accent" presStyleLbl="bgShp" presStyleIdx="2" presStyleCnt="6"/>
      <dgm:spPr/>
    </dgm:pt>
    <dgm:pt modelId="{764F449A-E9BC-4A9A-8419-E20DE4C48C2F}" type="pres">
      <dgm:prSet presAssocID="{DCD47AD6-CFB8-4DC8-A65D-68DBF9DE88D7}" presName="Child3" presStyleLbl="node1" presStyleIdx="2" presStyleCnt="6">
        <dgm:presLayoutVars>
          <dgm:chMax val="0"/>
          <dgm:chPref val="0"/>
          <dgm:bulletEnabled val="1"/>
        </dgm:presLayoutVars>
      </dgm:prSet>
      <dgm:spPr/>
    </dgm:pt>
    <dgm:pt modelId="{05D572A1-9607-4C57-BF7B-DEA087CD63DA}" type="pres">
      <dgm:prSet presAssocID="{2B866F43-D5B1-4D74-86FD-179F96E1EC00}" presName="Accent4" presStyleCnt="0"/>
      <dgm:spPr/>
    </dgm:pt>
    <dgm:pt modelId="{6F31D049-CFC5-4ACF-B226-25A1CE5D35F7}" type="pres">
      <dgm:prSet presAssocID="{2B866F43-D5B1-4D74-86FD-179F96E1EC00}" presName="Accent" presStyleLbl="bgShp" presStyleIdx="3" presStyleCnt="6"/>
      <dgm:spPr/>
    </dgm:pt>
    <dgm:pt modelId="{923118B6-DA75-41ED-8E8E-E79644F7DF30}" type="pres">
      <dgm:prSet presAssocID="{2B866F43-D5B1-4D74-86FD-179F96E1EC00}" presName="Child4" presStyleLbl="node1" presStyleIdx="3" presStyleCnt="6" custScaleX="149949" custScaleY="149949" custLinFactNeighborX="4981">
        <dgm:presLayoutVars>
          <dgm:chMax val="0"/>
          <dgm:chPref val="0"/>
          <dgm:bulletEnabled val="1"/>
        </dgm:presLayoutVars>
      </dgm:prSet>
      <dgm:spPr/>
    </dgm:pt>
    <dgm:pt modelId="{40EB27EA-9FFA-4EAE-80AA-ADD31ECF6F83}" type="pres">
      <dgm:prSet presAssocID="{7A597004-F8A1-48D3-A23F-DF9B6E0E08B9}" presName="Accent5" presStyleCnt="0"/>
      <dgm:spPr/>
    </dgm:pt>
    <dgm:pt modelId="{9506898B-826D-4AA4-A8C2-F9F54C4D509D}" type="pres">
      <dgm:prSet presAssocID="{7A597004-F8A1-48D3-A23F-DF9B6E0E08B9}" presName="Accent" presStyleLbl="bgShp" presStyleIdx="4" presStyleCnt="6"/>
      <dgm:spPr/>
    </dgm:pt>
    <dgm:pt modelId="{9012CD9C-3A84-4EAF-A6F7-1042F8350336}" type="pres">
      <dgm:prSet presAssocID="{7A597004-F8A1-48D3-A23F-DF9B6E0E08B9}" presName="Child5" presStyleLbl="node1" presStyleIdx="4" presStyleCnt="6">
        <dgm:presLayoutVars>
          <dgm:chMax val="0"/>
          <dgm:chPref val="0"/>
          <dgm:bulletEnabled val="1"/>
        </dgm:presLayoutVars>
      </dgm:prSet>
      <dgm:spPr/>
    </dgm:pt>
    <dgm:pt modelId="{B616201B-6BD6-4B0E-B0F8-3BCA62DE5C5D}" type="pres">
      <dgm:prSet presAssocID="{D1465E7C-A12C-4089-8E17-E417E63641B4}" presName="Accent6" presStyleCnt="0"/>
      <dgm:spPr/>
    </dgm:pt>
    <dgm:pt modelId="{6F93116B-85FC-4706-AD3E-D2A384674F36}" type="pres">
      <dgm:prSet presAssocID="{D1465E7C-A12C-4089-8E17-E417E63641B4}" presName="Accent" presStyleLbl="bgShp" presStyleIdx="5" presStyleCnt="6"/>
      <dgm:spPr/>
    </dgm:pt>
    <dgm:pt modelId="{A85B0185-CE5F-4C29-8060-6D2BAFB077E0}" type="pres">
      <dgm:prSet presAssocID="{D1465E7C-A12C-4089-8E17-E417E63641B4}" presName="Child6" presStyleLbl="node1" presStyleIdx="5" presStyleCnt="6">
        <dgm:presLayoutVars>
          <dgm:chMax val="0"/>
          <dgm:chPref val="0"/>
          <dgm:bulletEnabled val="1"/>
        </dgm:presLayoutVars>
      </dgm:prSet>
      <dgm:spPr/>
    </dgm:pt>
  </dgm:ptLst>
  <dgm:cxnLst>
    <dgm:cxn modelId="{0628D105-B060-44C6-A28A-15125C3DBDC0}" srcId="{BB5AFD0D-DB3A-46FD-83D7-F64A2031FF8C}" destId="{984B6226-3FFA-49E8-B8DC-9DF3C8459C9F}" srcOrd="0" destOrd="0" parTransId="{8F0ABDB6-277A-4B65-A7AC-A42826CDB331}" sibTransId="{F49B7190-A147-4B6D-ADEC-232FE1409A9B}"/>
    <dgm:cxn modelId="{17CF2C31-AB0B-4682-867A-93B91D95C418}" srcId="{984B6226-3FFA-49E8-B8DC-9DF3C8459C9F}" destId="{D1465E7C-A12C-4089-8E17-E417E63641B4}" srcOrd="5" destOrd="0" parTransId="{33351995-7BD0-43E1-B472-458D105A775A}" sibTransId="{1165034C-954D-4F85-9508-8AC0AFBDF6F3}"/>
    <dgm:cxn modelId="{5A94D131-066B-41EB-8FFA-829E6E461CCD}" type="presOf" srcId="{984B6226-3FFA-49E8-B8DC-9DF3C8459C9F}" destId="{5A733CCC-1C36-4FBA-A81E-37EA55DE5787}" srcOrd="0" destOrd="0" presId="urn:microsoft.com/office/officeart/2011/layout/HexagonRadial"/>
    <dgm:cxn modelId="{8D42D13A-5CA9-440B-8495-5DDC9146C489}" type="presOf" srcId="{31623D0C-A015-4E8D-A9BD-E78A40E07966}" destId="{B8BEBB50-55C8-49E0-A166-ECB354EC4F4E}" srcOrd="0" destOrd="0" presId="urn:microsoft.com/office/officeart/2011/layout/HexagonRadial"/>
    <dgm:cxn modelId="{439B373E-780F-4C00-84F3-BDD8997E82F9}" type="presOf" srcId="{DCD47AD6-CFB8-4DC8-A65D-68DBF9DE88D7}" destId="{764F449A-E9BC-4A9A-8419-E20DE4C48C2F}" srcOrd="0" destOrd="0" presId="urn:microsoft.com/office/officeart/2011/layout/HexagonRadial"/>
    <dgm:cxn modelId="{CDEF4269-5CDD-46AE-BF63-3A1A05D564AB}" type="presOf" srcId="{2B866F43-D5B1-4D74-86FD-179F96E1EC00}" destId="{923118B6-DA75-41ED-8E8E-E79644F7DF30}" srcOrd="0" destOrd="0" presId="urn:microsoft.com/office/officeart/2011/layout/HexagonRadial"/>
    <dgm:cxn modelId="{14E7B04C-70DC-4F46-BECD-D0A6F3D9F2A7}" srcId="{984B6226-3FFA-49E8-B8DC-9DF3C8459C9F}" destId="{2B866F43-D5B1-4D74-86FD-179F96E1EC00}" srcOrd="3" destOrd="0" parTransId="{7384DF25-504F-4FC9-9A43-06A5311CFF33}" sibTransId="{D3ACFDAC-D60C-4F34-9E6C-6D60AA538364}"/>
    <dgm:cxn modelId="{3BBC527B-D6E3-4AFB-8AA2-64E9F420CB98}" type="presOf" srcId="{D1465E7C-A12C-4089-8E17-E417E63641B4}" destId="{A85B0185-CE5F-4C29-8060-6D2BAFB077E0}" srcOrd="0" destOrd="0" presId="urn:microsoft.com/office/officeart/2011/layout/HexagonRadial"/>
    <dgm:cxn modelId="{70065893-48AF-4F94-BB1A-D611DBD27337}" type="presOf" srcId="{BB5AFD0D-DB3A-46FD-83D7-F64A2031FF8C}" destId="{138C5D3A-1BB1-465D-AFD2-313DF3965249}" srcOrd="0" destOrd="0" presId="urn:microsoft.com/office/officeart/2011/layout/HexagonRadial"/>
    <dgm:cxn modelId="{82FFED9D-7823-40C4-9BF5-085B33F56D89}" type="presOf" srcId="{D9368BFA-5DAD-4EE7-BDE2-EF1A0E441464}" destId="{4108AC02-4D21-4796-8991-DB6D4BF83F83}" srcOrd="0" destOrd="0" presId="urn:microsoft.com/office/officeart/2011/layout/HexagonRadial"/>
    <dgm:cxn modelId="{0BC2129F-203D-4C7E-B286-4AD7233AAB91}" type="presOf" srcId="{7A597004-F8A1-48D3-A23F-DF9B6E0E08B9}" destId="{9012CD9C-3A84-4EAF-A6F7-1042F8350336}" srcOrd="0" destOrd="0" presId="urn:microsoft.com/office/officeart/2011/layout/HexagonRadial"/>
    <dgm:cxn modelId="{C77D45B1-81F6-4F9F-8740-6976225E8C68}" srcId="{984B6226-3FFA-49E8-B8DC-9DF3C8459C9F}" destId="{7A597004-F8A1-48D3-A23F-DF9B6E0E08B9}" srcOrd="4" destOrd="0" parTransId="{C80ACD7D-7274-45A1-BA7C-BF1477009521}" sibTransId="{205EF4AF-5F31-45EC-B4A5-D4384F3A35C6}"/>
    <dgm:cxn modelId="{5F8895CF-E7D3-4383-80A6-A4E69B06F55D}" srcId="{984B6226-3FFA-49E8-B8DC-9DF3C8459C9F}" destId="{DCD47AD6-CFB8-4DC8-A65D-68DBF9DE88D7}" srcOrd="2" destOrd="0" parTransId="{874D6C09-2B54-47E8-B85D-69165F7AC32A}" sibTransId="{5E47E121-8961-4F82-927E-92C9FD75CC04}"/>
    <dgm:cxn modelId="{FCC044E4-898D-4DF5-B577-8563CAF5AB63}" srcId="{984B6226-3FFA-49E8-B8DC-9DF3C8459C9F}" destId="{31623D0C-A015-4E8D-A9BD-E78A40E07966}" srcOrd="0" destOrd="0" parTransId="{C8007B0D-3147-46F0-96BD-E91453F133C6}" sibTransId="{0470917A-7B62-4911-BEB1-B0FB09530A17}"/>
    <dgm:cxn modelId="{3EC5B4FD-BFDE-4D59-B694-CC81A4222638}" srcId="{984B6226-3FFA-49E8-B8DC-9DF3C8459C9F}" destId="{D9368BFA-5DAD-4EE7-BDE2-EF1A0E441464}" srcOrd="1" destOrd="0" parTransId="{FF6DA9FE-DA4F-41FC-973A-36BFEAAB625B}" sibTransId="{E68D2CD1-C6AC-4C38-BEFD-CBA1C348CD9F}"/>
    <dgm:cxn modelId="{0A7BA074-D63F-4535-8B31-49EA6B210083}" type="presParOf" srcId="{138C5D3A-1BB1-465D-AFD2-313DF3965249}" destId="{5A733CCC-1C36-4FBA-A81E-37EA55DE5787}" srcOrd="0" destOrd="0" presId="urn:microsoft.com/office/officeart/2011/layout/HexagonRadial"/>
    <dgm:cxn modelId="{36B38FCD-BA87-43BD-ADD2-8BEFD5A75E22}" type="presParOf" srcId="{138C5D3A-1BB1-465D-AFD2-313DF3965249}" destId="{0F97EE19-3A7B-4B45-9375-3135D903F644}" srcOrd="1" destOrd="0" presId="urn:microsoft.com/office/officeart/2011/layout/HexagonRadial"/>
    <dgm:cxn modelId="{8D13CC49-1182-4874-8BA3-9DE809A6DF3A}" type="presParOf" srcId="{0F97EE19-3A7B-4B45-9375-3135D903F644}" destId="{86CE3942-AED1-40C0-B952-968583485A3C}" srcOrd="0" destOrd="0" presId="urn:microsoft.com/office/officeart/2011/layout/HexagonRadial"/>
    <dgm:cxn modelId="{BD9635FB-9C8A-4AF7-96EC-A39FFFA96819}" type="presParOf" srcId="{138C5D3A-1BB1-465D-AFD2-313DF3965249}" destId="{B8BEBB50-55C8-49E0-A166-ECB354EC4F4E}" srcOrd="2" destOrd="0" presId="urn:microsoft.com/office/officeart/2011/layout/HexagonRadial"/>
    <dgm:cxn modelId="{2D168B1C-2F87-48C7-A721-7BB1AE9A4255}" type="presParOf" srcId="{138C5D3A-1BB1-465D-AFD2-313DF3965249}" destId="{49CFD887-F2E7-456A-92A8-9BE459234FB6}" srcOrd="3" destOrd="0" presId="urn:microsoft.com/office/officeart/2011/layout/HexagonRadial"/>
    <dgm:cxn modelId="{7C98F017-7E02-49FF-BB1D-879EFA07AF3A}" type="presParOf" srcId="{49CFD887-F2E7-456A-92A8-9BE459234FB6}" destId="{A97BACD9-58AA-48DD-9985-0A5828EA2DB8}" srcOrd="0" destOrd="0" presId="urn:microsoft.com/office/officeart/2011/layout/HexagonRadial"/>
    <dgm:cxn modelId="{F41E4A3C-C626-4825-81ED-EFF7AA2B2AE8}" type="presParOf" srcId="{138C5D3A-1BB1-465D-AFD2-313DF3965249}" destId="{4108AC02-4D21-4796-8991-DB6D4BF83F83}" srcOrd="4" destOrd="0" presId="urn:microsoft.com/office/officeart/2011/layout/HexagonRadial"/>
    <dgm:cxn modelId="{21AFDFAA-3572-410B-BEF1-BA6F941CBFA0}" type="presParOf" srcId="{138C5D3A-1BB1-465D-AFD2-313DF3965249}" destId="{D9B422A8-DACF-4EFB-8472-88482DC2CDF7}" srcOrd="5" destOrd="0" presId="urn:microsoft.com/office/officeart/2011/layout/HexagonRadial"/>
    <dgm:cxn modelId="{F5D3B9FC-7789-4D34-8135-2945E5C7568B}" type="presParOf" srcId="{D9B422A8-DACF-4EFB-8472-88482DC2CDF7}" destId="{AAE33573-E2A8-4AFA-A369-09E2EB54A9AB}" srcOrd="0" destOrd="0" presId="urn:microsoft.com/office/officeart/2011/layout/HexagonRadial"/>
    <dgm:cxn modelId="{03BF2F3E-0F05-4ADE-AB84-071799D9886E}" type="presParOf" srcId="{138C5D3A-1BB1-465D-AFD2-313DF3965249}" destId="{764F449A-E9BC-4A9A-8419-E20DE4C48C2F}" srcOrd="6" destOrd="0" presId="urn:microsoft.com/office/officeart/2011/layout/HexagonRadial"/>
    <dgm:cxn modelId="{459FF0E9-C52D-4550-A193-19196BFAD8B6}" type="presParOf" srcId="{138C5D3A-1BB1-465D-AFD2-313DF3965249}" destId="{05D572A1-9607-4C57-BF7B-DEA087CD63DA}" srcOrd="7" destOrd="0" presId="urn:microsoft.com/office/officeart/2011/layout/HexagonRadial"/>
    <dgm:cxn modelId="{109C88A0-8705-4611-861B-C85F359A1640}" type="presParOf" srcId="{05D572A1-9607-4C57-BF7B-DEA087CD63DA}" destId="{6F31D049-CFC5-4ACF-B226-25A1CE5D35F7}" srcOrd="0" destOrd="0" presId="urn:microsoft.com/office/officeart/2011/layout/HexagonRadial"/>
    <dgm:cxn modelId="{80052AB2-E5F2-483D-A297-2F0733705CF7}" type="presParOf" srcId="{138C5D3A-1BB1-465D-AFD2-313DF3965249}" destId="{923118B6-DA75-41ED-8E8E-E79644F7DF30}" srcOrd="8" destOrd="0" presId="urn:microsoft.com/office/officeart/2011/layout/HexagonRadial"/>
    <dgm:cxn modelId="{EE2115BF-B3AF-4294-8943-9B23F069A5A4}" type="presParOf" srcId="{138C5D3A-1BB1-465D-AFD2-313DF3965249}" destId="{40EB27EA-9FFA-4EAE-80AA-ADD31ECF6F83}" srcOrd="9" destOrd="0" presId="urn:microsoft.com/office/officeart/2011/layout/HexagonRadial"/>
    <dgm:cxn modelId="{91CAB37B-0096-4DCE-A913-A2B5340BA4F5}" type="presParOf" srcId="{40EB27EA-9FFA-4EAE-80AA-ADD31ECF6F83}" destId="{9506898B-826D-4AA4-A8C2-F9F54C4D509D}" srcOrd="0" destOrd="0" presId="urn:microsoft.com/office/officeart/2011/layout/HexagonRadial"/>
    <dgm:cxn modelId="{8ABBC9D5-53B3-4C66-8FE8-2CDF0E1B207A}" type="presParOf" srcId="{138C5D3A-1BB1-465D-AFD2-313DF3965249}" destId="{9012CD9C-3A84-4EAF-A6F7-1042F8350336}" srcOrd="10" destOrd="0" presId="urn:microsoft.com/office/officeart/2011/layout/HexagonRadial"/>
    <dgm:cxn modelId="{FABC1474-39C3-4256-B8EC-7BB7BF142D9D}" type="presParOf" srcId="{138C5D3A-1BB1-465D-AFD2-313DF3965249}" destId="{B616201B-6BD6-4B0E-B0F8-3BCA62DE5C5D}" srcOrd="11" destOrd="0" presId="urn:microsoft.com/office/officeart/2011/layout/HexagonRadial"/>
    <dgm:cxn modelId="{0010A58B-7111-4882-B779-73C84E41BE64}" type="presParOf" srcId="{B616201B-6BD6-4B0E-B0F8-3BCA62DE5C5D}" destId="{6F93116B-85FC-4706-AD3E-D2A384674F36}" srcOrd="0" destOrd="0" presId="urn:microsoft.com/office/officeart/2011/layout/HexagonRadial"/>
    <dgm:cxn modelId="{042561C8-006D-4121-9833-453AA5DE5A22}" type="presParOf" srcId="{138C5D3A-1BB1-465D-AFD2-313DF3965249}" destId="{A85B0185-CE5F-4C29-8060-6D2BAFB077E0}"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BB5AFD0D-DB3A-46FD-83D7-F64A2031FF8C}" type="doc">
      <dgm:prSet loTypeId="urn:microsoft.com/office/officeart/2011/layout/HexagonRadial" loCatId="officeonline" qsTypeId="urn:microsoft.com/office/officeart/2005/8/quickstyle/simple3" qsCatId="simple" csTypeId="urn:microsoft.com/office/officeart/2005/8/colors/colorful1" csCatId="colorful" phldr="1"/>
      <dgm:spPr/>
      <dgm:t>
        <a:bodyPr/>
        <a:lstStyle/>
        <a:p>
          <a:endParaRPr lang="en-GB"/>
        </a:p>
      </dgm:t>
    </dgm:pt>
    <dgm:pt modelId="{984B6226-3FFA-49E8-B8DC-9DF3C8459C9F}">
      <dgm:prSet phldrT="[Text]"/>
      <dgm:spPr/>
      <dgm:t>
        <a:bodyPr/>
        <a:lstStyle/>
        <a:p>
          <a:r>
            <a:rPr lang="en-IE"/>
            <a:t>RLM</a:t>
          </a:r>
          <a:endParaRPr lang="en-GB"/>
        </a:p>
      </dgm:t>
    </dgm:pt>
    <dgm:pt modelId="{8F0ABDB6-277A-4B65-A7AC-A42826CDB331}" type="parTrans" cxnId="{0628D105-B060-44C6-A28A-15125C3DBDC0}">
      <dgm:prSet/>
      <dgm:spPr/>
      <dgm:t>
        <a:bodyPr/>
        <a:lstStyle/>
        <a:p>
          <a:endParaRPr lang="en-GB"/>
        </a:p>
      </dgm:t>
    </dgm:pt>
    <dgm:pt modelId="{F49B7190-A147-4B6D-ADEC-232FE1409A9B}" type="sibTrans" cxnId="{0628D105-B060-44C6-A28A-15125C3DBDC0}">
      <dgm:prSet/>
      <dgm:spPr/>
      <dgm:t>
        <a:bodyPr/>
        <a:lstStyle/>
        <a:p>
          <a:endParaRPr lang="en-GB"/>
        </a:p>
      </dgm:t>
    </dgm:pt>
    <dgm:pt modelId="{31623D0C-A015-4E8D-A9BD-E78A40E07966}">
      <dgm:prSet phldrT="[Text]"/>
      <dgm:spPr/>
      <dgm:t>
        <a:bodyPr/>
        <a:lstStyle/>
        <a:p>
          <a:r>
            <a:rPr lang="en-IE"/>
            <a:t>Inclusive</a:t>
          </a:r>
          <a:endParaRPr lang="en-GB"/>
        </a:p>
      </dgm:t>
    </dgm:pt>
    <dgm:pt modelId="{C8007B0D-3147-46F0-96BD-E91453F133C6}" type="parTrans" cxnId="{FCC044E4-898D-4DF5-B577-8563CAF5AB63}">
      <dgm:prSet/>
      <dgm:spPr/>
      <dgm:t>
        <a:bodyPr/>
        <a:lstStyle/>
        <a:p>
          <a:endParaRPr lang="en-GB"/>
        </a:p>
      </dgm:t>
    </dgm:pt>
    <dgm:pt modelId="{0470917A-7B62-4911-BEB1-B0FB09530A17}" type="sibTrans" cxnId="{FCC044E4-898D-4DF5-B577-8563CAF5AB63}">
      <dgm:prSet/>
      <dgm:spPr/>
      <dgm:t>
        <a:bodyPr/>
        <a:lstStyle/>
        <a:p>
          <a:endParaRPr lang="en-GB"/>
        </a:p>
      </dgm:t>
    </dgm:pt>
    <dgm:pt modelId="{D9368BFA-5DAD-4EE7-BDE2-EF1A0E441464}">
      <dgm:prSet phldrT="[Text]"/>
      <dgm:spPr/>
      <dgm:t>
        <a:bodyPr/>
        <a:lstStyle/>
        <a:p>
          <a:r>
            <a:rPr lang="en-IE"/>
            <a:t>Empowering</a:t>
          </a:r>
          <a:endParaRPr lang="en-GB"/>
        </a:p>
      </dgm:t>
    </dgm:pt>
    <dgm:pt modelId="{FF6DA9FE-DA4F-41FC-973A-36BFEAAB625B}" type="parTrans" cxnId="{3EC5B4FD-BFDE-4D59-B694-CC81A4222638}">
      <dgm:prSet/>
      <dgm:spPr/>
      <dgm:t>
        <a:bodyPr/>
        <a:lstStyle/>
        <a:p>
          <a:endParaRPr lang="en-GB"/>
        </a:p>
      </dgm:t>
    </dgm:pt>
    <dgm:pt modelId="{E68D2CD1-C6AC-4C38-BEFD-CBA1C348CD9F}" type="sibTrans" cxnId="{3EC5B4FD-BFDE-4D59-B694-CC81A4222638}">
      <dgm:prSet/>
      <dgm:spPr/>
      <dgm:t>
        <a:bodyPr/>
        <a:lstStyle/>
        <a:p>
          <a:endParaRPr lang="en-GB"/>
        </a:p>
      </dgm:t>
    </dgm:pt>
    <dgm:pt modelId="{DCD47AD6-CFB8-4DC8-A65D-68DBF9DE88D7}">
      <dgm:prSet phldrT="[Text]"/>
      <dgm:spPr/>
      <dgm:t>
        <a:bodyPr/>
        <a:lstStyle/>
        <a:p>
          <a:r>
            <a:rPr lang="en-IE"/>
            <a:t>Process Oriented</a:t>
          </a:r>
          <a:endParaRPr lang="en-GB"/>
        </a:p>
      </dgm:t>
    </dgm:pt>
    <dgm:pt modelId="{874D6C09-2B54-47E8-B85D-69165F7AC32A}" type="parTrans" cxnId="{5F8895CF-E7D3-4383-80A6-A4E69B06F55D}">
      <dgm:prSet/>
      <dgm:spPr/>
      <dgm:t>
        <a:bodyPr/>
        <a:lstStyle/>
        <a:p>
          <a:endParaRPr lang="en-GB"/>
        </a:p>
      </dgm:t>
    </dgm:pt>
    <dgm:pt modelId="{5E47E121-8961-4F82-927E-92C9FD75CC04}" type="sibTrans" cxnId="{5F8895CF-E7D3-4383-80A6-A4E69B06F55D}">
      <dgm:prSet/>
      <dgm:spPr/>
      <dgm:t>
        <a:bodyPr/>
        <a:lstStyle/>
        <a:p>
          <a:endParaRPr lang="en-GB"/>
        </a:p>
      </dgm:t>
    </dgm:pt>
    <dgm:pt modelId="{2B866F43-D5B1-4D74-86FD-179F96E1EC00}">
      <dgm:prSet phldrT="[Text]"/>
      <dgm:spPr/>
      <dgm:t>
        <a:bodyPr/>
        <a:lstStyle/>
        <a:p>
          <a:r>
            <a:rPr lang="en-IE"/>
            <a:t>Purposeful</a:t>
          </a:r>
          <a:endParaRPr lang="en-GB"/>
        </a:p>
      </dgm:t>
    </dgm:pt>
    <dgm:pt modelId="{7384DF25-504F-4FC9-9A43-06A5311CFF33}" type="parTrans" cxnId="{14E7B04C-70DC-4F46-BECD-D0A6F3D9F2A7}">
      <dgm:prSet/>
      <dgm:spPr/>
      <dgm:t>
        <a:bodyPr/>
        <a:lstStyle/>
        <a:p>
          <a:endParaRPr lang="en-GB"/>
        </a:p>
      </dgm:t>
    </dgm:pt>
    <dgm:pt modelId="{D3ACFDAC-D60C-4F34-9E6C-6D60AA538364}" type="sibTrans" cxnId="{14E7B04C-70DC-4F46-BECD-D0A6F3D9F2A7}">
      <dgm:prSet/>
      <dgm:spPr/>
      <dgm:t>
        <a:bodyPr/>
        <a:lstStyle/>
        <a:p>
          <a:endParaRPr lang="en-GB"/>
        </a:p>
      </dgm:t>
    </dgm:pt>
    <dgm:pt modelId="{7A597004-F8A1-48D3-A23F-DF9B6E0E08B9}">
      <dgm:prSet phldrT="[Text]"/>
      <dgm:spPr>
        <a:ln w="76200">
          <a:solidFill>
            <a:schemeClr val="tx1">
              <a:lumMod val="95000"/>
              <a:lumOff val="5000"/>
            </a:schemeClr>
          </a:solidFill>
        </a:ln>
      </dgm:spPr>
      <dgm:t>
        <a:bodyPr/>
        <a:lstStyle/>
        <a:p>
          <a:r>
            <a:rPr lang="en-IE"/>
            <a:t>Ethical</a:t>
          </a:r>
          <a:endParaRPr lang="en-GB"/>
        </a:p>
      </dgm:t>
    </dgm:pt>
    <dgm:pt modelId="{C80ACD7D-7274-45A1-BA7C-BF1477009521}" type="parTrans" cxnId="{C77D45B1-81F6-4F9F-8740-6976225E8C68}">
      <dgm:prSet/>
      <dgm:spPr/>
      <dgm:t>
        <a:bodyPr/>
        <a:lstStyle/>
        <a:p>
          <a:endParaRPr lang="en-GB"/>
        </a:p>
      </dgm:t>
    </dgm:pt>
    <dgm:pt modelId="{205EF4AF-5F31-45EC-B4A5-D4384F3A35C6}" type="sibTrans" cxnId="{C77D45B1-81F6-4F9F-8740-6976225E8C68}">
      <dgm:prSet/>
      <dgm:spPr/>
      <dgm:t>
        <a:bodyPr/>
        <a:lstStyle/>
        <a:p>
          <a:endParaRPr lang="en-GB"/>
        </a:p>
      </dgm:t>
    </dgm:pt>
    <dgm:pt modelId="{D1465E7C-A12C-4089-8E17-E417E63641B4}">
      <dgm:prSet phldrT="[Text]"/>
      <dgm:spPr>
        <a:solidFill>
          <a:srgbClr val="FFC000"/>
        </a:solidFill>
      </dgm:spPr>
      <dgm:t>
        <a:bodyPr/>
        <a:lstStyle/>
        <a:p>
          <a:r>
            <a:rPr lang="en-IE"/>
            <a:t>Accountable</a:t>
          </a:r>
          <a:endParaRPr lang="en-GB"/>
        </a:p>
      </dgm:t>
    </dgm:pt>
    <dgm:pt modelId="{33351995-7BD0-43E1-B472-458D105A775A}" type="parTrans" cxnId="{17CF2C31-AB0B-4682-867A-93B91D95C418}">
      <dgm:prSet/>
      <dgm:spPr/>
      <dgm:t>
        <a:bodyPr/>
        <a:lstStyle/>
        <a:p>
          <a:endParaRPr lang="en-GB"/>
        </a:p>
      </dgm:t>
    </dgm:pt>
    <dgm:pt modelId="{1165034C-954D-4F85-9508-8AC0AFBDF6F3}" type="sibTrans" cxnId="{17CF2C31-AB0B-4682-867A-93B91D95C418}">
      <dgm:prSet/>
      <dgm:spPr/>
      <dgm:t>
        <a:bodyPr/>
        <a:lstStyle/>
        <a:p>
          <a:endParaRPr lang="en-GB"/>
        </a:p>
      </dgm:t>
    </dgm:pt>
    <dgm:pt modelId="{138C5D3A-1BB1-465D-AFD2-313DF3965249}" type="pres">
      <dgm:prSet presAssocID="{BB5AFD0D-DB3A-46FD-83D7-F64A2031FF8C}" presName="Name0" presStyleCnt="0">
        <dgm:presLayoutVars>
          <dgm:chMax val="1"/>
          <dgm:chPref val="1"/>
          <dgm:dir/>
          <dgm:animOne val="branch"/>
          <dgm:animLvl val="lvl"/>
        </dgm:presLayoutVars>
      </dgm:prSet>
      <dgm:spPr/>
    </dgm:pt>
    <dgm:pt modelId="{5A733CCC-1C36-4FBA-A81E-37EA55DE5787}" type="pres">
      <dgm:prSet presAssocID="{984B6226-3FFA-49E8-B8DC-9DF3C8459C9F}" presName="Parent" presStyleLbl="node0" presStyleIdx="0" presStyleCnt="1">
        <dgm:presLayoutVars>
          <dgm:chMax val="6"/>
          <dgm:chPref val="6"/>
        </dgm:presLayoutVars>
      </dgm:prSet>
      <dgm:spPr/>
    </dgm:pt>
    <dgm:pt modelId="{0F97EE19-3A7B-4B45-9375-3135D903F644}" type="pres">
      <dgm:prSet presAssocID="{31623D0C-A015-4E8D-A9BD-E78A40E07966}" presName="Accent1" presStyleCnt="0"/>
      <dgm:spPr/>
    </dgm:pt>
    <dgm:pt modelId="{86CE3942-AED1-40C0-B952-968583485A3C}" type="pres">
      <dgm:prSet presAssocID="{31623D0C-A015-4E8D-A9BD-E78A40E07966}" presName="Accent" presStyleLbl="bgShp" presStyleIdx="0" presStyleCnt="6"/>
      <dgm:spPr/>
    </dgm:pt>
    <dgm:pt modelId="{B8BEBB50-55C8-49E0-A166-ECB354EC4F4E}" type="pres">
      <dgm:prSet presAssocID="{31623D0C-A015-4E8D-A9BD-E78A40E07966}" presName="Child1" presStyleLbl="node1" presStyleIdx="0" presStyleCnt="6">
        <dgm:presLayoutVars>
          <dgm:chMax val="0"/>
          <dgm:chPref val="0"/>
          <dgm:bulletEnabled val="1"/>
        </dgm:presLayoutVars>
      </dgm:prSet>
      <dgm:spPr/>
    </dgm:pt>
    <dgm:pt modelId="{49CFD887-F2E7-456A-92A8-9BE459234FB6}" type="pres">
      <dgm:prSet presAssocID="{D9368BFA-5DAD-4EE7-BDE2-EF1A0E441464}" presName="Accent2" presStyleCnt="0"/>
      <dgm:spPr/>
    </dgm:pt>
    <dgm:pt modelId="{A97BACD9-58AA-48DD-9985-0A5828EA2DB8}" type="pres">
      <dgm:prSet presAssocID="{D9368BFA-5DAD-4EE7-BDE2-EF1A0E441464}" presName="Accent" presStyleLbl="bgShp" presStyleIdx="1" presStyleCnt="6"/>
      <dgm:spPr/>
    </dgm:pt>
    <dgm:pt modelId="{4108AC02-4D21-4796-8991-DB6D4BF83F83}" type="pres">
      <dgm:prSet presAssocID="{D9368BFA-5DAD-4EE7-BDE2-EF1A0E441464}" presName="Child2" presStyleLbl="node1" presStyleIdx="1" presStyleCnt="6">
        <dgm:presLayoutVars>
          <dgm:chMax val="0"/>
          <dgm:chPref val="0"/>
          <dgm:bulletEnabled val="1"/>
        </dgm:presLayoutVars>
      </dgm:prSet>
      <dgm:spPr/>
    </dgm:pt>
    <dgm:pt modelId="{D9B422A8-DACF-4EFB-8472-88482DC2CDF7}" type="pres">
      <dgm:prSet presAssocID="{DCD47AD6-CFB8-4DC8-A65D-68DBF9DE88D7}" presName="Accent3" presStyleCnt="0"/>
      <dgm:spPr/>
    </dgm:pt>
    <dgm:pt modelId="{AAE33573-E2A8-4AFA-A369-09E2EB54A9AB}" type="pres">
      <dgm:prSet presAssocID="{DCD47AD6-CFB8-4DC8-A65D-68DBF9DE88D7}" presName="Accent" presStyleLbl="bgShp" presStyleIdx="2" presStyleCnt="6"/>
      <dgm:spPr/>
    </dgm:pt>
    <dgm:pt modelId="{764F449A-E9BC-4A9A-8419-E20DE4C48C2F}" type="pres">
      <dgm:prSet presAssocID="{DCD47AD6-CFB8-4DC8-A65D-68DBF9DE88D7}" presName="Child3" presStyleLbl="node1" presStyleIdx="2" presStyleCnt="6">
        <dgm:presLayoutVars>
          <dgm:chMax val="0"/>
          <dgm:chPref val="0"/>
          <dgm:bulletEnabled val="1"/>
        </dgm:presLayoutVars>
      </dgm:prSet>
      <dgm:spPr/>
    </dgm:pt>
    <dgm:pt modelId="{05D572A1-9607-4C57-BF7B-DEA087CD63DA}" type="pres">
      <dgm:prSet presAssocID="{2B866F43-D5B1-4D74-86FD-179F96E1EC00}" presName="Accent4" presStyleCnt="0"/>
      <dgm:spPr/>
    </dgm:pt>
    <dgm:pt modelId="{6F31D049-CFC5-4ACF-B226-25A1CE5D35F7}" type="pres">
      <dgm:prSet presAssocID="{2B866F43-D5B1-4D74-86FD-179F96E1EC00}" presName="Accent" presStyleLbl="bgShp" presStyleIdx="3" presStyleCnt="6"/>
      <dgm:spPr/>
    </dgm:pt>
    <dgm:pt modelId="{923118B6-DA75-41ED-8E8E-E79644F7DF30}" type="pres">
      <dgm:prSet presAssocID="{2B866F43-D5B1-4D74-86FD-179F96E1EC00}" presName="Child4" presStyleLbl="node1" presStyleIdx="3" presStyleCnt="6">
        <dgm:presLayoutVars>
          <dgm:chMax val="0"/>
          <dgm:chPref val="0"/>
          <dgm:bulletEnabled val="1"/>
        </dgm:presLayoutVars>
      </dgm:prSet>
      <dgm:spPr/>
    </dgm:pt>
    <dgm:pt modelId="{40EB27EA-9FFA-4EAE-80AA-ADD31ECF6F83}" type="pres">
      <dgm:prSet presAssocID="{7A597004-F8A1-48D3-A23F-DF9B6E0E08B9}" presName="Accent5" presStyleCnt="0"/>
      <dgm:spPr/>
    </dgm:pt>
    <dgm:pt modelId="{9506898B-826D-4AA4-A8C2-F9F54C4D509D}" type="pres">
      <dgm:prSet presAssocID="{7A597004-F8A1-48D3-A23F-DF9B6E0E08B9}" presName="Accent" presStyleLbl="bgShp" presStyleIdx="4" presStyleCnt="6"/>
      <dgm:spPr/>
    </dgm:pt>
    <dgm:pt modelId="{9012CD9C-3A84-4EAF-A6F7-1042F8350336}" type="pres">
      <dgm:prSet presAssocID="{7A597004-F8A1-48D3-A23F-DF9B6E0E08B9}" presName="Child5" presStyleLbl="node1" presStyleIdx="4" presStyleCnt="6" custScaleX="131740" custScaleY="131740">
        <dgm:presLayoutVars>
          <dgm:chMax val="0"/>
          <dgm:chPref val="0"/>
          <dgm:bulletEnabled val="1"/>
        </dgm:presLayoutVars>
      </dgm:prSet>
      <dgm:spPr/>
    </dgm:pt>
    <dgm:pt modelId="{B616201B-6BD6-4B0E-B0F8-3BCA62DE5C5D}" type="pres">
      <dgm:prSet presAssocID="{D1465E7C-A12C-4089-8E17-E417E63641B4}" presName="Accent6" presStyleCnt="0"/>
      <dgm:spPr/>
    </dgm:pt>
    <dgm:pt modelId="{6F93116B-85FC-4706-AD3E-D2A384674F36}" type="pres">
      <dgm:prSet presAssocID="{D1465E7C-A12C-4089-8E17-E417E63641B4}" presName="Accent" presStyleLbl="bgShp" presStyleIdx="5" presStyleCnt="6"/>
      <dgm:spPr/>
    </dgm:pt>
    <dgm:pt modelId="{A85B0185-CE5F-4C29-8060-6D2BAFB077E0}" type="pres">
      <dgm:prSet presAssocID="{D1465E7C-A12C-4089-8E17-E417E63641B4}" presName="Child6" presStyleLbl="node1" presStyleIdx="5" presStyleCnt="6">
        <dgm:presLayoutVars>
          <dgm:chMax val="0"/>
          <dgm:chPref val="0"/>
          <dgm:bulletEnabled val="1"/>
        </dgm:presLayoutVars>
      </dgm:prSet>
      <dgm:spPr/>
    </dgm:pt>
  </dgm:ptLst>
  <dgm:cxnLst>
    <dgm:cxn modelId="{0628D105-B060-44C6-A28A-15125C3DBDC0}" srcId="{BB5AFD0D-DB3A-46FD-83D7-F64A2031FF8C}" destId="{984B6226-3FFA-49E8-B8DC-9DF3C8459C9F}" srcOrd="0" destOrd="0" parTransId="{8F0ABDB6-277A-4B65-A7AC-A42826CDB331}" sibTransId="{F49B7190-A147-4B6D-ADEC-232FE1409A9B}"/>
    <dgm:cxn modelId="{17CF2C31-AB0B-4682-867A-93B91D95C418}" srcId="{984B6226-3FFA-49E8-B8DC-9DF3C8459C9F}" destId="{D1465E7C-A12C-4089-8E17-E417E63641B4}" srcOrd="5" destOrd="0" parTransId="{33351995-7BD0-43E1-B472-458D105A775A}" sibTransId="{1165034C-954D-4F85-9508-8AC0AFBDF6F3}"/>
    <dgm:cxn modelId="{5A94D131-066B-41EB-8FFA-829E6E461CCD}" type="presOf" srcId="{984B6226-3FFA-49E8-B8DC-9DF3C8459C9F}" destId="{5A733CCC-1C36-4FBA-A81E-37EA55DE5787}" srcOrd="0" destOrd="0" presId="urn:microsoft.com/office/officeart/2011/layout/HexagonRadial"/>
    <dgm:cxn modelId="{8D42D13A-5CA9-440B-8495-5DDC9146C489}" type="presOf" srcId="{31623D0C-A015-4E8D-A9BD-E78A40E07966}" destId="{B8BEBB50-55C8-49E0-A166-ECB354EC4F4E}" srcOrd="0" destOrd="0" presId="urn:microsoft.com/office/officeart/2011/layout/HexagonRadial"/>
    <dgm:cxn modelId="{439B373E-780F-4C00-84F3-BDD8997E82F9}" type="presOf" srcId="{DCD47AD6-CFB8-4DC8-A65D-68DBF9DE88D7}" destId="{764F449A-E9BC-4A9A-8419-E20DE4C48C2F}" srcOrd="0" destOrd="0" presId="urn:microsoft.com/office/officeart/2011/layout/HexagonRadial"/>
    <dgm:cxn modelId="{CDEF4269-5CDD-46AE-BF63-3A1A05D564AB}" type="presOf" srcId="{2B866F43-D5B1-4D74-86FD-179F96E1EC00}" destId="{923118B6-DA75-41ED-8E8E-E79644F7DF30}" srcOrd="0" destOrd="0" presId="urn:microsoft.com/office/officeart/2011/layout/HexagonRadial"/>
    <dgm:cxn modelId="{14E7B04C-70DC-4F46-BECD-D0A6F3D9F2A7}" srcId="{984B6226-3FFA-49E8-B8DC-9DF3C8459C9F}" destId="{2B866F43-D5B1-4D74-86FD-179F96E1EC00}" srcOrd="3" destOrd="0" parTransId="{7384DF25-504F-4FC9-9A43-06A5311CFF33}" sibTransId="{D3ACFDAC-D60C-4F34-9E6C-6D60AA538364}"/>
    <dgm:cxn modelId="{3BBC527B-D6E3-4AFB-8AA2-64E9F420CB98}" type="presOf" srcId="{D1465E7C-A12C-4089-8E17-E417E63641B4}" destId="{A85B0185-CE5F-4C29-8060-6D2BAFB077E0}" srcOrd="0" destOrd="0" presId="urn:microsoft.com/office/officeart/2011/layout/HexagonRadial"/>
    <dgm:cxn modelId="{70065893-48AF-4F94-BB1A-D611DBD27337}" type="presOf" srcId="{BB5AFD0D-DB3A-46FD-83D7-F64A2031FF8C}" destId="{138C5D3A-1BB1-465D-AFD2-313DF3965249}" srcOrd="0" destOrd="0" presId="urn:microsoft.com/office/officeart/2011/layout/HexagonRadial"/>
    <dgm:cxn modelId="{82FFED9D-7823-40C4-9BF5-085B33F56D89}" type="presOf" srcId="{D9368BFA-5DAD-4EE7-BDE2-EF1A0E441464}" destId="{4108AC02-4D21-4796-8991-DB6D4BF83F83}" srcOrd="0" destOrd="0" presId="urn:microsoft.com/office/officeart/2011/layout/HexagonRadial"/>
    <dgm:cxn modelId="{0BC2129F-203D-4C7E-B286-4AD7233AAB91}" type="presOf" srcId="{7A597004-F8A1-48D3-A23F-DF9B6E0E08B9}" destId="{9012CD9C-3A84-4EAF-A6F7-1042F8350336}" srcOrd="0" destOrd="0" presId="urn:microsoft.com/office/officeart/2011/layout/HexagonRadial"/>
    <dgm:cxn modelId="{C77D45B1-81F6-4F9F-8740-6976225E8C68}" srcId="{984B6226-3FFA-49E8-B8DC-9DF3C8459C9F}" destId="{7A597004-F8A1-48D3-A23F-DF9B6E0E08B9}" srcOrd="4" destOrd="0" parTransId="{C80ACD7D-7274-45A1-BA7C-BF1477009521}" sibTransId="{205EF4AF-5F31-45EC-B4A5-D4384F3A35C6}"/>
    <dgm:cxn modelId="{5F8895CF-E7D3-4383-80A6-A4E69B06F55D}" srcId="{984B6226-3FFA-49E8-B8DC-9DF3C8459C9F}" destId="{DCD47AD6-CFB8-4DC8-A65D-68DBF9DE88D7}" srcOrd="2" destOrd="0" parTransId="{874D6C09-2B54-47E8-B85D-69165F7AC32A}" sibTransId="{5E47E121-8961-4F82-927E-92C9FD75CC04}"/>
    <dgm:cxn modelId="{FCC044E4-898D-4DF5-B577-8563CAF5AB63}" srcId="{984B6226-3FFA-49E8-B8DC-9DF3C8459C9F}" destId="{31623D0C-A015-4E8D-A9BD-E78A40E07966}" srcOrd="0" destOrd="0" parTransId="{C8007B0D-3147-46F0-96BD-E91453F133C6}" sibTransId="{0470917A-7B62-4911-BEB1-B0FB09530A17}"/>
    <dgm:cxn modelId="{3EC5B4FD-BFDE-4D59-B694-CC81A4222638}" srcId="{984B6226-3FFA-49E8-B8DC-9DF3C8459C9F}" destId="{D9368BFA-5DAD-4EE7-BDE2-EF1A0E441464}" srcOrd="1" destOrd="0" parTransId="{FF6DA9FE-DA4F-41FC-973A-36BFEAAB625B}" sibTransId="{E68D2CD1-C6AC-4C38-BEFD-CBA1C348CD9F}"/>
    <dgm:cxn modelId="{0A7BA074-D63F-4535-8B31-49EA6B210083}" type="presParOf" srcId="{138C5D3A-1BB1-465D-AFD2-313DF3965249}" destId="{5A733CCC-1C36-4FBA-A81E-37EA55DE5787}" srcOrd="0" destOrd="0" presId="urn:microsoft.com/office/officeart/2011/layout/HexagonRadial"/>
    <dgm:cxn modelId="{36B38FCD-BA87-43BD-ADD2-8BEFD5A75E22}" type="presParOf" srcId="{138C5D3A-1BB1-465D-AFD2-313DF3965249}" destId="{0F97EE19-3A7B-4B45-9375-3135D903F644}" srcOrd="1" destOrd="0" presId="urn:microsoft.com/office/officeart/2011/layout/HexagonRadial"/>
    <dgm:cxn modelId="{8D13CC49-1182-4874-8BA3-9DE809A6DF3A}" type="presParOf" srcId="{0F97EE19-3A7B-4B45-9375-3135D903F644}" destId="{86CE3942-AED1-40C0-B952-968583485A3C}" srcOrd="0" destOrd="0" presId="urn:microsoft.com/office/officeart/2011/layout/HexagonRadial"/>
    <dgm:cxn modelId="{BD9635FB-9C8A-4AF7-96EC-A39FFFA96819}" type="presParOf" srcId="{138C5D3A-1BB1-465D-AFD2-313DF3965249}" destId="{B8BEBB50-55C8-49E0-A166-ECB354EC4F4E}" srcOrd="2" destOrd="0" presId="urn:microsoft.com/office/officeart/2011/layout/HexagonRadial"/>
    <dgm:cxn modelId="{2D168B1C-2F87-48C7-A721-7BB1AE9A4255}" type="presParOf" srcId="{138C5D3A-1BB1-465D-AFD2-313DF3965249}" destId="{49CFD887-F2E7-456A-92A8-9BE459234FB6}" srcOrd="3" destOrd="0" presId="urn:microsoft.com/office/officeart/2011/layout/HexagonRadial"/>
    <dgm:cxn modelId="{7C98F017-7E02-49FF-BB1D-879EFA07AF3A}" type="presParOf" srcId="{49CFD887-F2E7-456A-92A8-9BE459234FB6}" destId="{A97BACD9-58AA-48DD-9985-0A5828EA2DB8}" srcOrd="0" destOrd="0" presId="urn:microsoft.com/office/officeart/2011/layout/HexagonRadial"/>
    <dgm:cxn modelId="{F41E4A3C-C626-4825-81ED-EFF7AA2B2AE8}" type="presParOf" srcId="{138C5D3A-1BB1-465D-AFD2-313DF3965249}" destId="{4108AC02-4D21-4796-8991-DB6D4BF83F83}" srcOrd="4" destOrd="0" presId="urn:microsoft.com/office/officeart/2011/layout/HexagonRadial"/>
    <dgm:cxn modelId="{21AFDFAA-3572-410B-BEF1-BA6F941CBFA0}" type="presParOf" srcId="{138C5D3A-1BB1-465D-AFD2-313DF3965249}" destId="{D9B422A8-DACF-4EFB-8472-88482DC2CDF7}" srcOrd="5" destOrd="0" presId="urn:microsoft.com/office/officeart/2011/layout/HexagonRadial"/>
    <dgm:cxn modelId="{F5D3B9FC-7789-4D34-8135-2945E5C7568B}" type="presParOf" srcId="{D9B422A8-DACF-4EFB-8472-88482DC2CDF7}" destId="{AAE33573-E2A8-4AFA-A369-09E2EB54A9AB}" srcOrd="0" destOrd="0" presId="urn:microsoft.com/office/officeart/2011/layout/HexagonRadial"/>
    <dgm:cxn modelId="{03BF2F3E-0F05-4ADE-AB84-071799D9886E}" type="presParOf" srcId="{138C5D3A-1BB1-465D-AFD2-313DF3965249}" destId="{764F449A-E9BC-4A9A-8419-E20DE4C48C2F}" srcOrd="6" destOrd="0" presId="urn:microsoft.com/office/officeart/2011/layout/HexagonRadial"/>
    <dgm:cxn modelId="{459FF0E9-C52D-4550-A193-19196BFAD8B6}" type="presParOf" srcId="{138C5D3A-1BB1-465D-AFD2-313DF3965249}" destId="{05D572A1-9607-4C57-BF7B-DEA087CD63DA}" srcOrd="7" destOrd="0" presId="urn:microsoft.com/office/officeart/2011/layout/HexagonRadial"/>
    <dgm:cxn modelId="{109C88A0-8705-4611-861B-C85F359A1640}" type="presParOf" srcId="{05D572A1-9607-4C57-BF7B-DEA087CD63DA}" destId="{6F31D049-CFC5-4ACF-B226-25A1CE5D35F7}" srcOrd="0" destOrd="0" presId="urn:microsoft.com/office/officeart/2011/layout/HexagonRadial"/>
    <dgm:cxn modelId="{80052AB2-E5F2-483D-A297-2F0733705CF7}" type="presParOf" srcId="{138C5D3A-1BB1-465D-AFD2-313DF3965249}" destId="{923118B6-DA75-41ED-8E8E-E79644F7DF30}" srcOrd="8" destOrd="0" presId="urn:microsoft.com/office/officeart/2011/layout/HexagonRadial"/>
    <dgm:cxn modelId="{EE2115BF-B3AF-4294-8943-9B23F069A5A4}" type="presParOf" srcId="{138C5D3A-1BB1-465D-AFD2-313DF3965249}" destId="{40EB27EA-9FFA-4EAE-80AA-ADD31ECF6F83}" srcOrd="9" destOrd="0" presId="urn:microsoft.com/office/officeart/2011/layout/HexagonRadial"/>
    <dgm:cxn modelId="{91CAB37B-0096-4DCE-A913-A2B5340BA4F5}" type="presParOf" srcId="{40EB27EA-9FFA-4EAE-80AA-ADD31ECF6F83}" destId="{9506898B-826D-4AA4-A8C2-F9F54C4D509D}" srcOrd="0" destOrd="0" presId="urn:microsoft.com/office/officeart/2011/layout/HexagonRadial"/>
    <dgm:cxn modelId="{8ABBC9D5-53B3-4C66-8FE8-2CDF0E1B207A}" type="presParOf" srcId="{138C5D3A-1BB1-465D-AFD2-313DF3965249}" destId="{9012CD9C-3A84-4EAF-A6F7-1042F8350336}" srcOrd="10" destOrd="0" presId="urn:microsoft.com/office/officeart/2011/layout/HexagonRadial"/>
    <dgm:cxn modelId="{FABC1474-39C3-4256-B8EC-7BB7BF142D9D}" type="presParOf" srcId="{138C5D3A-1BB1-465D-AFD2-313DF3965249}" destId="{B616201B-6BD6-4B0E-B0F8-3BCA62DE5C5D}" srcOrd="11" destOrd="0" presId="urn:microsoft.com/office/officeart/2011/layout/HexagonRadial"/>
    <dgm:cxn modelId="{0010A58B-7111-4882-B779-73C84E41BE64}" type="presParOf" srcId="{B616201B-6BD6-4B0E-B0F8-3BCA62DE5C5D}" destId="{6F93116B-85FC-4706-AD3E-D2A384674F36}" srcOrd="0" destOrd="0" presId="urn:microsoft.com/office/officeart/2011/layout/HexagonRadial"/>
    <dgm:cxn modelId="{042561C8-006D-4121-9833-453AA5DE5A22}" type="presParOf" srcId="{138C5D3A-1BB1-465D-AFD2-313DF3965249}" destId="{A85B0185-CE5F-4C29-8060-6D2BAFB077E0}"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7.xml><?xml version="1.0" encoding="utf-8"?>
<dgm:dataModel xmlns:dgm="http://schemas.openxmlformats.org/drawingml/2006/diagram" xmlns:a="http://schemas.openxmlformats.org/drawingml/2006/main">
  <dgm:ptLst>
    <dgm:pt modelId="{BB5AFD0D-DB3A-46FD-83D7-F64A2031FF8C}" type="doc">
      <dgm:prSet loTypeId="urn:microsoft.com/office/officeart/2011/layout/HexagonRadial" loCatId="officeonline" qsTypeId="urn:microsoft.com/office/officeart/2005/8/quickstyle/simple3" qsCatId="simple" csTypeId="urn:microsoft.com/office/officeart/2005/8/colors/colorful1" csCatId="colorful" phldr="1"/>
      <dgm:spPr/>
      <dgm:t>
        <a:bodyPr/>
        <a:lstStyle/>
        <a:p>
          <a:endParaRPr lang="en-GB"/>
        </a:p>
      </dgm:t>
    </dgm:pt>
    <dgm:pt modelId="{984B6226-3FFA-49E8-B8DC-9DF3C8459C9F}">
      <dgm:prSet phldrT="[Text]"/>
      <dgm:spPr/>
      <dgm:t>
        <a:bodyPr/>
        <a:lstStyle/>
        <a:p>
          <a:r>
            <a:rPr lang="en-IE"/>
            <a:t>RLM</a:t>
          </a:r>
          <a:endParaRPr lang="en-GB"/>
        </a:p>
      </dgm:t>
    </dgm:pt>
    <dgm:pt modelId="{8F0ABDB6-277A-4B65-A7AC-A42826CDB331}" type="parTrans" cxnId="{0628D105-B060-44C6-A28A-15125C3DBDC0}">
      <dgm:prSet/>
      <dgm:spPr/>
      <dgm:t>
        <a:bodyPr/>
        <a:lstStyle/>
        <a:p>
          <a:endParaRPr lang="en-GB"/>
        </a:p>
      </dgm:t>
    </dgm:pt>
    <dgm:pt modelId="{F49B7190-A147-4B6D-ADEC-232FE1409A9B}" type="sibTrans" cxnId="{0628D105-B060-44C6-A28A-15125C3DBDC0}">
      <dgm:prSet/>
      <dgm:spPr/>
      <dgm:t>
        <a:bodyPr/>
        <a:lstStyle/>
        <a:p>
          <a:endParaRPr lang="en-GB"/>
        </a:p>
      </dgm:t>
    </dgm:pt>
    <dgm:pt modelId="{31623D0C-A015-4E8D-A9BD-E78A40E07966}">
      <dgm:prSet phldrT="[Text]"/>
      <dgm:spPr/>
      <dgm:t>
        <a:bodyPr/>
        <a:lstStyle/>
        <a:p>
          <a:r>
            <a:rPr lang="en-IE"/>
            <a:t>Inclusive</a:t>
          </a:r>
          <a:endParaRPr lang="en-GB"/>
        </a:p>
      </dgm:t>
    </dgm:pt>
    <dgm:pt modelId="{C8007B0D-3147-46F0-96BD-E91453F133C6}" type="parTrans" cxnId="{FCC044E4-898D-4DF5-B577-8563CAF5AB63}">
      <dgm:prSet/>
      <dgm:spPr/>
      <dgm:t>
        <a:bodyPr/>
        <a:lstStyle/>
        <a:p>
          <a:endParaRPr lang="en-GB"/>
        </a:p>
      </dgm:t>
    </dgm:pt>
    <dgm:pt modelId="{0470917A-7B62-4911-BEB1-B0FB09530A17}" type="sibTrans" cxnId="{FCC044E4-898D-4DF5-B577-8563CAF5AB63}">
      <dgm:prSet/>
      <dgm:spPr/>
      <dgm:t>
        <a:bodyPr/>
        <a:lstStyle/>
        <a:p>
          <a:endParaRPr lang="en-GB"/>
        </a:p>
      </dgm:t>
    </dgm:pt>
    <dgm:pt modelId="{D9368BFA-5DAD-4EE7-BDE2-EF1A0E441464}">
      <dgm:prSet phldrT="[Text]"/>
      <dgm:spPr/>
      <dgm:t>
        <a:bodyPr/>
        <a:lstStyle/>
        <a:p>
          <a:r>
            <a:rPr lang="en-IE"/>
            <a:t>Empowering</a:t>
          </a:r>
          <a:endParaRPr lang="en-GB"/>
        </a:p>
      </dgm:t>
    </dgm:pt>
    <dgm:pt modelId="{FF6DA9FE-DA4F-41FC-973A-36BFEAAB625B}" type="parTrans" cxnId="{3EC5B4FD-BFDE-4D59-B694-CC81A4222638}">
      <dgm:prSet/>
      <dgm:spPr/>
      <dgm:t>
        <a:bodyPr/>
        <a:lstStyle/>
        <a:p>
          <a:endParaRPr lang="en-GB"/>
        </a:p>
      </dgm:t>
    </dgm:pt>
    <dgm:pt modelId="{E68D2CD1-C6AC-4C38-BEFD-CBA1C348CD9F}" type="sibTrans" cxnId="{3EC5B4FD-BFDE-4D59-B694-CC81A4222638}">
      <dgm:prSet/>
      <dgm:spPr/>
      <dgm:t>
        <a:bodyPr/>
        <a:lstStyle/>
        <a:p>
          <a:endParaRPr lang="en-GB"/>
        </a:p>
      </dgm:t>
    </dgm:pt>
    <dgm:pt modelId="{DCD47AD6-CFB8-4DC8-A65D-68DBF9DE88D7}">
      <dgm:prSet phldrT="[Text]"/>
      <dgm:spPr/>
      <dgm:t>
        <a:bodyPr/>
        <a:lstStyle/>
        <a:p>
          <a:r>
            <a:rPr lang="en-IE"/>
            <a:t>Process Oriented</a:t>
          </a:r>
          <a:endParaRPr lang="en-GB"/>
        </a:p>
      </dgm:t>
    </dgm:pt>
    <dgm:pt modelId="{874D6C09-2B54-47E8-B85D-69165F7AC32A}" type="parTrans" cxnId="{5F8895CF-E7D3-4383-80A6-A4E69B06F55D}">
      <dgm:prSet/>
      <dgm:spPr/>
      <dgm:t>
        <a:bodyPr/>
        <a:lstStyle/>
        <a:p>
          <a:endParaRPr lang="en-GB"/>
        </a:p>
      </dgm:t>
    </dgm:pt>
    <dgm:pt modelId="{5E47E121-8961-4F82-927E-92C9FD75CC04}" type="sibTrans" cxnId="{5F8895CF-E7D3-4383-80A6-A4E69B06F55D}">
      <dgm:prSet/>
      <dgm:spPr/>
      <dgm:t>
        <a:bodyPr/>
        <a:lstStyle/>
        <a:p>
          <a:endParaRPr lang="en-GB"/>
        </a:p>
      </dgm:t>
    </dgm:pt>
    <dgm:pt modelId="{2B866F43-D5B1-4D74-86FD-179F96E1EC00}">
      <dgm:prSet phldrT="[Text]"/>
      <dgm:spPr/>
      <dgm:t>
        <a:bodyPr/>
        <a:lstStyle/>
        <a:p>
          <a:r>
            <a:rPr lang="en-IE"/>
            <a:t>Purposeful</a:t>
          </a:r>
          <a:endParaRPr lang="en-GB"/>
        </a:p>
      </dgm:t>
    </dgm:pt>
    <dgm:pt modelId="{7384DF25-504F-4FC9-9A43-06A5311CFF33}" type="parTrans" cxnId="{14E7B04C-70DC-4F46-BECD-D0A6F3D9F2A7}">
      <dgm:prSet/>
      <dgm:spPr/>
      <dgm:t>
        <a:bodyPr/>
        <a:lstStyle/>
        <a:p>
          <a:endParaRPr lang="en-GB"/>
        </a:p>
      </dgm:t>
    </dgm:pt>
    <dgm:pt modelId="{D3ACFDAC-D60C-4F34-9E6C-6D60AA538364}" type="sibTrans" cxnId="{14E7B04C-70DC-4F46-BECD-D0A6F3D9F2A7}">
      <dgm:prSet/>
      <dgm:spPr/>
      <dgm:t>
        <a:bodyPr/>
        <a:lstStyle/>
        <a:p>
          <a:endParaRPr lang="en-GB"/>
        </a:p>
      </dgm:t>
    </dgm:pt>
    <dgm:pt modelId="{7A597004-F8A1-48D3-A23F-DF9B6E0E08B9}">
      <dgm:prSet phldrT="[Text]"/>
      <dgm:spPr/>
      <dgm:t>
        <a:bodyPr/>
        <a:lstStyle/>
        <a:p>
          <a:r>
            <a:rPr lang="en-IE"/>
            <a:t>Ethical</a:t>
          </a:r>
          <a:endParaRPr lang="en-GB"/>
        </a:p>
      </dgm:t>
    </dgm:pt>
    <dgm:pt modelId="{C80ACD7D-7274-45A1-BA7C-BF1477009521}" type="parTrans" cxnId="{C77D45B1-81F6-4F9F-8740-6976225E8C68}">
      <dgm:prSet/>
      <dgm:spPr/>
      <dgm:t>
        <a:bodyPr/>
        <a:lstStyle/>
        <a:p>
          <a:endParaRPr lang="en-GB"/>
        </a:p>
      </dgm:t>
    </dgm:pt>
    <dgm:pt modelId="{205EF4AF-5F31-45EC-B4A5-D4384F3A35C6}" type="sibTrans" cxnId="{C77D45B1-81F6-4F9F-8740-6976225E8C68}">
      <dgm:prSet/>
      <dgm:spPr/>
      <dgm:t>
        <a:bodyPr/>
        <a:lstStyle/>
        <a:p>
          <a:endParaRPr lang="en-GB"/>
        </a:p>
      </dgm:t>
    </dgm:pt>
    <dgm:pt modelId="{D1465E7C-A12C-4089-8E17-E417E63641B4}">
      <dgm:prSet phldrT="[Text]"/>
      <dgm:spPr>
        <a:solidFill>
          <a:srgbClr val="FFC000"/>
        </a:solidFill>
        <a:ln w="76200">
          <a:solidFill>
            <a:schemeClr val="tx1">
              <a:lumMod val="95000"/>
              <a:lumOff val="5000"/>
            </a:schemeClr>
          </a:solidFill>
        </a:ln>
      </dgm:spPr>
      <dgm:t>
        <a:bodyPr/>
        <a:lstStyle/>
        <a:p>
          <a:r>
            <a:rPr lang="en-IE"/>
            <a:t>Accountable</a:t>
          </a:r>
          <a:endParaRPr lang="en-GB"/>
        </a:p>
      </dgm:t>
    </dgm:pt>
    <dgm:pt modelId="{33351995-7BD0-43E1-B472-458D105A775A}" type="parTrans" cxnId="{17CF2C31-AB0B-4682-867A-93B91D95C418}">
      <dgm:prSet/>
      <dgm:spPr/>
      <dgm:t>
        <a:bodyPr/>
        <a:lstStyle/>
        <a:p>
          <a:endParaRPr lang="en-GB"/>
        </a:p>
      </dgm:t>
    </dgm:pt>
    <dgm:pt modelId="{1165034C-954D-4F85-9508-8AC0AFBDF6F3}" type="sibTrans" cxnId="{17CF2C31-AB0B-4682-867A-93B91D95C418}">
      <dgm:prSet/>
      <dgm:spPr/>
      <dgm:t>
        <a:bodyPr/>
        <a:lstStyle/>
        <a:p>
          <a:endParaRPr lang="en-GB"/>
        </a:p>
      </dgm:t>
    </dgm:pt>
    <dgm:pt modelId="{138C5D3A-1BB1-465D-AFD2-313DF3965249}" type="pres">
      <dgm:prSet presAssocID="{BB5AFD0D-DB3A-46FD-83D7-F64A2031FF8C}" presName="Name0" presStyleCnt="0">
        <dgm:presLayoutVars>
          <dgm:chMax val="1"/>
          <dgm:chPref val="1"/>
          <dgm:dir/>
          <dgm:animOne val="branch"/>
          <dgm:animLvl val="lvl"/>
        </dgm:presLayoutVars>
      </dgm:prSet>
      <dgm:spPr/>
    </dgm:pt>
    <dgm:pt modelId="{5A733CCC-1C36-4FBA-A81E-37EA55DE5787}" type="pres">
      <dgm:prSet presAssocID="{984B6226-3FFA-49E8-B8DC-9DF3C8459C9F}" presName="Parent" presStyleLbl="node0" presStyleIdx="0" presStyleCnt="1">
        <dgm:presLayoutVars>
          <dgm:chMax val="6"/>
          <dgm:chPref val="6"/>
        </dgm:presLayoutVars>
      </dgm:prSet>
      <dgm:spPr/>
    </dgm:pt>
    <dgm:pt modelId="{0F97EE19-3A7B-4B45-9375-3135D903F644}" type="pres">
      <dgm:prSet presAssocID="{31623D0C-A015-4E8D-A9BD-E78A40E07966}" presName="Accent1" presStyleCnt="0"/>
      <dgm:spPr/>
    </dgm:pt>
    <dgm:pt modelId="{86CE3942-AED1-40C0-B952-968583485A3C}" type="pres">
      <dgm:prSet presAssocID="{31623D0C-A015-4E8D-A9BD-E78A40E07966}" presName="Accent" presStyleLbl="bgShp" presStyleIdx="0" presStyleCnt="6"/>
      <dgm:spPr/>
    </dgm:pt>
    <dgm:pt modelId="{B8BEBB50-55C8-49E0-A166-ECB354EC4F4E}" type="pres">
      <dgm:prSet presAssocID="{31623D0C-A015-4E8D-A9BD-E78A40E07966}" presName="Child1" presStyleLbl="node1" presStyleIdx="0" presStyleCnt="6">
        <dgm:presLayoutVars>
          <dgm:chMax val="0"/>
          <dgm:chPref val="0"/>
          <dgm:bulletEnabled val="1"/>
        </dgm:presLayoutVars>
      </dgm:prSet>
      <dgm:spPr/>
    </dgm:pt>
    <dgm:pt modelId="{49CFD887-F2E7-456A-92A8-9BE459234FB6}" type="pres">
      <dgm:prSet presAssocID="{D9368BFA-5DAD-4EE7-BDE2-EF1A0E441464}" presName="Accent2" presStyleCnt="0"/>
      <dgm:spPr/>
    </dgm:pt>
    <dgm:pt modelId="{A97BACD9-58AA-48DD-9985-0A5828EA2DB8}" type="pres">
      <dgm:prSet presAssocID="{D9368BFA-5DAD-4EE7-BDE2-EF1A0E441464}" presName="Accent" presStyleLbl="bgShp" presStyleIdx="1" presStyleCnt="6"/>
      <dgm:spPr/>
    </dgm:pt>
    <dgm:pt modelId="{4108AC02-4D21-4796-8991-DB6D4BF83F83}" type="pres">
      <dgm:prSet presAssocID="{D9368BFA-5DAD-4EE7-BDE2-EF1A0E441464}" presName="Child2" presStyleLbl="node1" presStyleIdx="1" presStyleCnt="6">
        <dgm:presLayoutVars>
          <dgm:chMax val="0"/>
          <dgm:chPref val="0"/>
          <dgm:bulletEnabled val="1"/>
        </dgm:presLayoutVars>
      </dgm:prSet>
      <dgm:spPr/>
    </dgm:pt>
    <dgm:pt modelId="{D9B422A8-DACF-4EFB-8472-88482DC2CDF7}" type="pres">
      <dgm:prSet presAssocID="{DCD47AD6-CFB8-4DC8-A65D-68DBF9DE88D7}" presName="Accent3" presStyleCnt="0"/>
      <dgm:spPr/>
    </dgm:pt>
    <dgm:pt modelId="{AAE33573-E2A8-4AFA-A369-09E2EB54A9AB}" type="pres">
      <dgm:prSet presAssocID="{DCD47AD6-CFB8-4DC8-A65D-68DBF9DE88D7}" presName="Accent" presStyleLbl="bgShp" presStyleIdx="2" presStyleCnt="6"/>
      <dgm:spPr/>
    </dgm:pt>
    <dgm:pt modelId="{764F449A-E9BC-4A9A-8419-E20DE4C48C2F}" type="pres">
      <dgm:prSet presAssocID="{DCD47AD6-CFB8-4DC8-A65D-68DBF9DE88D7}" presName="Child3" presStyleLbl="node1" presStyleIdx="2" presStyleCnt="6">
        <dgm:presLayoutVars>
          <dgm:chMax val="0"/>
          <dgm:chPref val="0"/>
          <dgm:bulletEnabled val="1"/>
        </dgm:presLayoutVars>
      </dgm:prSet>
      <dgm:spPr/>
    </dgm:pt>
    <dgm:pt modelId="{05D572A1-9607-4C57-BF7B-DEA087CD63DA}" type="pres">
      <dgm:prSet presAssocID="{2B866F43-D5B1-4D74-86FD-179F96E1EC00}" presName="Accent4" presStyleCnt="0"/>
      <dgm:spPr/>
    </dgm:pt>
    <dgm:pt modelId="{6F31D049-CFC5-4ACF-B226-25A1CE5D35F7}" type="pres">
      <dgm:prSet presAssocID="{2B866F43-D5B1-4D74-86FD-179F96E1EC00}" presName="Accent" presStyleLbl="bgShp" presStyleIdx="3" presStyleCnt="6"/>
      <dgm:spPr/>
    </dgm:pt>
    <dgm:pt modelId="{923118B6-DA75-41ED-8E8E-E79644F7DF30}" type="pres">
      <dgm:prSet presAssocID="{2B866F43-D5B1-4D74-86FD-179F96E1EC00}" presName="Child4" presStyleLbl="node1" presStyleIdx="3" presStyleCnt="6">
        <dgm:presLayoutVars>
          <dgm:chMax val="0"/>
          <dgm:chPref val="0"/>
          <dgm:bulletEnabled val="1"/>
        </dgm:presLayoutVars>
      </dgm:prSet>
      <dgm:spPr/>
    </dgm:pt>
    <dgm:pt modelId="{40EB27EA-9FFA-4EAE-80AA-ADD31ECF6F83}" type="pres">
      <dgm:prSet presAssocID="{7A597004-F8A1-48D3-A23F-DF9B6E0E08B9}" presName="Accent5" presStyleCnt="0"/>
      <dgm:spPr/>
    </dgm:pt>
    <dgm:pt modelId="{9506898B-826D-4AA4-A8C2-F9F54C4D509D}" type="pres">
      <dgm:prSet presAssocID="{7A597004-F8A1-48D3-A23F-DF9B6E0E08B9}" presName="Accent" presStyleLbl="bgShp" presStyleIdx="4" presStyleCnt="6"/>
      <dgm:spPr/>
    </dgm:pt>
    <dgm:pt modelId="{9012CD9C-3A84-4EAF-A6F7-1042F8350336}" type="pres">
      <dgm:prSet presAssocID="{7A597004-F8A1-48D3-A23F-DF9B6E0E08B9}" presName="Child5" presStyleLbl="node1" presStyleIdx="4" presStyleCnt="6">
        <dgm:presLayoutVars>
          <dgm:chMax val="0"/>
          <dgm:chPref val="0"/>
          <dgm:bulletEnabled val="1"/>
        </dgm:presLayoutVars>
      </dgm:prSet>
      <dgm:spPr/>
    </dgm:pt>
    <dgm:pt modelId="{B616201B-6BD6-4B0E-B0F8-3BCA62DE5C5D}" type="pres">
      <dgm:prSet presAssocID="{D1465E7C-A12C-4089-8E17-E417E63641B4}" presName="Accent6" presStyleCnt="0"/>
      <dgm:spPr/>
    </dgm:pt>
    <dgm:pt modelId="{6F93116B-85FC-4706-AD3E-D2A384674F36}" type="pres">
      <dgm:prSet presAssocID="{D1465E7C-A12C-4089-8E17-E417E63641B4}" presName="Accent" presStyleLbl="bgShp" presStyleIdx="5" presStyleCnt="6"/>
      <dgm:spPr/>
    </dgm:pt>
    <dgm:pt modelId="{A85B0185-CE5F-4C29-8060-6D2BAFB077E0}" type="pres">
      <dgm:prSet presAssocID="{D1465E7C-A12C-4089-8E17-E417E63641B4}" presName="Child6" presStyleLbl="node1" presStyleIdx="5" presStyleCnt="6" custScaleX="137453" custScaleY="137453">
        <dgm:presLayoutVars>
          <dgm:chMax val="0"/>
          <dgm:chPref val="0"/>
          <dgm:bulletEnabled val="1"/>
        </dgm:presLayoutVars>
      </dgm:prSet>
      <dgm:spPr/>
    </dgm:pt>
  </dgm:ptLst>
  <dgm:cxnLst>
    <dgm:cxn modelId="{0628D105-B060-44C6-A28A-15125C3DBDC0}" srcId="{BB5AFD0D-DB3A-46FD-83D7-F64A2031FF8C}" destId="{984B6226-3FFA-49E8-B8DC-9DF3C8459C9F}" srcOrd="0" destOrd="0" parTransId="{8F0ABDB6-277A-4B65-A7AC-A42826CDB331}" sibTransId="{F49B7190-A147-4B6D-ADEC-232FE1409A9B}"/>
    <dgm:cxn modelId="{17CF2C31-AB0B-4682-867A-93B91D95C418}" srcId="{984B6226-3FFA-49E8-B8DC-9DF3C8459C9F}" destId="{D1465E7C-A12C-4089-8E17-E417E63641B4}" srcOrd="5" destOrd="0" parTransId="{33351995-7BD0-43E1-B472-458D105A775A}" sibTransId="{1165034C-954D-4F85-9508-8AC0AFBDF6F3}"/>
    <dgm:cxn modelId="{5A94D131-066B-41EB-8FFA-829E6E461CCD}" type="presOf" srcId="{984B6226-3FFA-49E8-B8DC-9DF3C8459C9F}" destId="{5A733CCC-1C36-4FBA-A81E-37EA55DE5787}" srcOrd="0" destOrd="0" presId="urn:microsoft.com/office/officeart/2011/layout/HexagonRadial"/>
    <dgm:cxn modelId="{8D42D13A-5CA9-440B-8495-5DDC9146C489}" type="presOf" srcId="{31623D0C-A015-4E8D-A9BD-E78A40E07966}" destId="{B8BEBB50-55C8-49E0-A166-ECB354EC4F4E}" srcOrd="0" destOrd="0" presId="urn:microsoft.com/office/officeart/2011/layout/HexagonRadial"/>
    <dgm:cxn modelId="{439B373E-780F-4C00-84F3-BDD8997E82F9}" type="presOf" srcId="{DCD47AD6-CFB8-4DC8-A65D-68DBF9DE88D7}" destId="{764F449A-E9BC-4A9A-8419-E20DE4C48C2F}" srcOrd="0" destOrd="0" presId="urn:microsoft.com/office/officeart/2011/layout/HexagonRadial"/>
    <dgm:cxn modelId="{CDEF4269-5CDD-46AE-BF63-3A1A05D564AB}" type="presOf" srcId="{2B866F43-D5B1-4D74-86FD-179F96E1EC00}" destId="{923118B6-DA75-41ED-8E8E-E79644F7DF30}" srcOrd="0" destOrd="0" presId="urn:microsoft.com/office/officeart/2011/layout/HexagonRadial"/>
    <dgm:cxn modelId="{14E7B04C-70DC-4F46-BECD-D0A6F3D9F2A7}" srcId="{984B6226-3FFA-49E8-B8DC-9DF3C8459C9F}" destId="{2B866F43-D5B1-4D74-86FD-179F96E1EC00}" srcOrd="3" destOrd="0" parTransId="{7384DF25-504F-4FC9-9A43-06A5311CFF33}" sibTransId="{D3ACFDAC-D60C-4F34-9E6C-6D60AA538364}"/>
    <dgm:cxn modelId="{3BBC527B-D6E3-4AFB-8AA2-64E9F420CB98}" type="presOf" srcId="{D1465E7C-A12C-4089-8E17-E417E63641B4}" destId="{A85B0185-CE5F-4C29-8060-6D2BAFB077E0}" srcOrd="0" destOrd="0" presId="urn:microsoft.com/office/officeart/2011/layout/HexagonRadial"/>
    <dgm:cxn modelId="{70065893-48AF-4F94-BB1A-D611DBD27337}" type="presOf" srcId="{BB5AFD0D-DB3A-46FD-83D7-F64A2031FF8C}" destId="{138C5D3A-1BB1-465D-AFD2-313DF3965249}" srcOrd="0" destOrd="0" presId="urn:microsoft.com/office/officeart/2011/layout/HexagonRadial"/>
    <dgm:cxn modelId="{82FFED9D-7823-40C4-9BF5-085B33F56D89}" type="presOf" srcId="{D9368BFA-5DAD-4EE7-BDE2-EF1A0E441464}" destId="{4108AC02-4D21-4796-8991-DB6D4BF83F83}" srcOrd="0" destOrd="0" presId="urn:microsoft.com/office/officeart/2011/layout/HexagonRadial"/>
    <dgm:cxn modelId="{0BC2129F-203D-4C7E-B286-4AD7233AAB91}" type="presOf" srcId="{7A597004-F8A1-48D3-A23F-DF9B6E0E08B9}" destId="{9012CD9C-3A84-4EAF-A6F7-1042F8350336}" srcOrd="0" destOrd="0" presId="urn:microsoft.com/office/officeart/2011/layout/HexagonRadial"/>
    <dgm:cxn modelId="{C77D45B1-81F6-4F9F-8740-6976225E8C68}" srcId="{984B6226-3FFA-49E8-B8DC-9DF3C8459C9F}" destId="{7A597004-F8A1-48D3-A23F-DF9B6E0E08B9}" srcOrd="4" destOrd="0" parTransId="{C80ACD7D-7274-45A1-BA7C-BF1477009521}" sibTransId="{205EF4AF-5F31-45EC-B4A5-D4384F3A35C6}"/>
    <dgm:cxn modelId="{5F8895CF-E7D3-4383-80A6-A4E69B06F55D}" srcId="{984B6226-3FFA-49E8-B8DC-9DF3C8459C9F}" destId="{DCD47AD6-CFB8-4DC8-A65D-68DBF9DE88D7}" srcOrd="2" destOrd="0" parTransId="{874D6C09-2B54-47E8-B85D-69165F7AC32A}" sibTransId="{5E47E121-8961-4F82-927E-92C9FD75CC04}"/>
    <dgm:cxn modelId="{FCC044E4-898D-4DF5-B577-8563CAF5AB63}" srcId="{984B6226-3FFA-49E8-B8DC-9DF3C8459C9F}" destId="{31623D0C-A015-4E8D-A9BD-E78A40E07966}" srcOrd="0" destOrd="0" parTransId="{C8007B0D-3147-46F0-96BD-E91453F133C6}" sibTransId="{0470917A-7B62-4911-BEB1-B0FB09530A17}"/>
    <dgm:cxn modelId="{3EC5B4FD-BFDE-4D59-B694-CC81A4222638}" srcId="{984B6226-3FFA-49E8-B8DC-9DF3C8459C9F}" destId="{D9368BFA-5DAD-4EE7-BDE2-EF1A0E441464}" srcOrd="1" destOrd="0" parTransId="{FF6DA9FE-DA4F-41FC-973A-36BFEAAB625B}" sibTransId="{E68D2CD1-C6AC-4C38-BEFD-CBA1C348CD9F}"/>
    <dgm:cxn modelId="{0A7BA074-D63F-4535-8B31-49EA6B210083}" type="presParOf" srcId="{138C5D3A-1BB1-465D-AFD2-313DF3965249}" destId="{5A733CCC-1C36-4FBA-A81E-37EA55DE5787}" srcOrd="0" destOrd="0" presId="urn:microsoft.com/office/officeart/2011/layout/HexagonRadial"/>
    <dgm:cxn modelId="{36B38FCD-BA87-43BD-ADD2-8BEFD5A75E22}" type="presParOf" srcId="{138C5D3A-1BB1-465D-AFD2-313DF3965249}" destId="{0F97EE19-3A7B-4B45-9375-3135D903F644}" srcOrd="1" destOrd="0" presId="urn:microsoft.com/office/officeart/2011/layout/HexagonRadial"/>
    <dgm:cxn modelId="{8D13CC49-1182-4874-8BA3-9DE809A6DF3A}" type="presParOf" srcId="{0F97EE19-3A7B-4B45-9375-3135D903F644}" destId="{86CE3942-AED1-40C0-B952-968583485A3C}" srcOrd="0" destOrd="0" presId="urn:microsoft.com/office/officeart/2011/layout/HexagonRadial"/>
    <dgm:cxn modelId="{BD9635FB-9C8A-4AF7-96EC-A39FFFA96819}" type="presParOf" srcId="{138C5D3A-1BB1-465D-AFD2-313DF3965249}" destId="{B8BEBB50-55C8-49E0-A166-ECB354EC4F4E}" srcOrd="2" destOrd="0" presId="urn:microsoft.com/office/officeart/2011/layout/HexagonRadial"/>
    <dgm:cxn modelId="{2D168B1C-2F87-48C7-A721-7BB1AE9A4255}" type="presParOf" srcId="{138C5D3A-1BB1-465D-AFD2-313DF3965249}" destId="{49CFD887-F2E7-456A-92A8-9BE459234FB6}" srcOrd="3" destOrd="0" presId="urn:microsoft.com/office/officeart/2011/layout/HexagonRadial"/>
    <dgm:cxn modelId="{7C98F017-7E02-49FF-BB1D-879EFA07AF3A}" type="presParOf" srcId="{49CFD887-F2E7-456A-92A8-9BE459234FB6}" destId="{A97BACD9-58AA-48DD-9985-0A5828EA2DB8}" srcOrd="0" destOrd="0" presId="urn:microsoft.com/office/officeart/2011/layout/HexagonRadial"/>
    <dgm:cxn modelId="{F41E4A3C-C626-4825-81ED-EFF7AA2B2AE8}" type="presParOf" srcId="{138C5D3A-1BB1-465D-AFD2-313DF3965249}" destId="{4108AC02-4D21-4796-8991-DB6D4BF83F83}" srcOrd="4" destOrd="0" presId="urn:microsoft.com/office/officeart/2011/layout/HexagonRadial"/>
    <dgm:cxn modelId="{21AFDFAA-3572-410B-BEF1-BA6F941CBFA0}" type="presParOf" srcId="{138C5D3A-1BB1-465D-AFD2-313DF3965249}" destId="{D9B422A8-DACF-4EFB-8472-88482DC2CDF7}" srcOrd="5" destOrd="0" presId="urn:microsoft.com/office/officeart/2011/layout/HexagonRadial"/>
    <dgm:cxn modelId="{F5D3B9FC-7789-4D34-8135-2945E5C7568B}" type="presParOf" srcId="{D9B422A8-DACF-4EFB-8472-88482DC2CDF7}" destId="{AAE33573-E2A8-4AFA-A369-09E2EB54A9AB}" srcOrd="0" destOrd="0" presId="urn:microsoft.com/office/officeart/2011/layout/HexagonRadial"/>
    <dgm:cxn modelId="{03BF2F3E-0F05-4ADE-AB84-071799D9886E}" type="presParOf" srcId="{138C5D3A-1BB1-465D-AFD2-313DF3965249}" destId="{764F449A-E9BC-4A9A-8419-E20DE4C48C2F}" srcOrd="6" destOrd="0" presId="urn:microsoft.com/office/officeart/2011/layout/HexagonRadial"/>
    <dgm:cxn modelId="{459FF0E9-C52D-4550-A193-19196BFAD8B6}" type="presParOf" srcId="{138C5D3A-1BB1-465D-AFD2-313DF3965249}" destId="{05D572A1-9607-4C57-BF7B-DEA087CD63DA}" srcOrd="7" destOrd="0" presId="urn:microsoft.com/office/officeart/2011/layout/HexagonRadial"/>
    <dgm:cxn modelId="{109C88A0-8705-4611-861B-C85F359A1640}" type="presParOf" srcId="{05D572A1-9607-4C57-BF7B-DEA087CD63DA}" destId="{6F31D049-CFC5-4ACF-B226-25A1CE5D35F7}" srcOrd="0" destOrd="0" presId="urn:microsoft.com/office/officeart/2011/layout/HexagonRadial"/>
    <dgm:cxn modelId="{80052AB2-E5F2-483D-A297-2F0733705CF7}" type="presParOf" srcId="{138C5D3A-1BB1-465D-AFD2-313DF3965249}" destId="{923118B6-DA75-41ED-8E8E-E79644F7DF30}" srcOrd="8" destOrd="0" presId="urn:microsoft.com/office/officeart/2011/layout/HexagonRadial"/>
    <dgm:cxn modelId="{EE2115BF-B3AF-4294-8943-9B23F069A5A4}" type="presParOf" srcId="{138C5D3A-1BB1-465D-AFD2-313DF3965249}" destId="{40EB27EA-9FFA-4EAE-80AA-ADD31ECF6F83}" srcOrd="9" destOrd="0" presId="urn:microsoft.com/office/officeart/2011/layout/HexagonRadial"/>
    <dgm:cxn modelId="{91CAB37B-0096-4DCE-A913-A2B5340BA4F5}" type="presParOf" srcId="{40EB27EA-9FFA-4EAE-80AA-ADD31ECF6F83}" destId="{9506898B-826D-4AA4-A8C2-F9F54C4D509D}" srcOrd="0" destOrd="0" presId="urn:microsoft.com/office/officeart/2011/layout/HexagonRadial"/>
    <dgm:cxn modelId="{8ABBC9D5-53B3-4C66-8FE8-2CDF0E1B207A}" type="presParOf" srcId="{138C5D3A-1BB1-465D-AFD2-313DF3965249}" destId="{9012CD9C-3A84-4EAF-A6F7-1042F8350336}" srcOrd="10" destOrd="0" presId="urn:microsoft.com/office/officeart/2011/layout/HexagonRadial"/>
    <dgm:cxn modelId="{FABC1474-39C3-4256-B8EC-7BB7BF142D9D}" type="presParOf" srcId="{138C5D3A-1BB1-465D-AFD2-313DF3965249}" destId="{B616201B-6BD6-4B0E-B0F8-3BCA62DE5C5D}" srcOrd="11" destOrd="0" presId="urn:microsoft.com/office/officeart/2011/layout/HexagonRadial"/>
    <dgm:cxn modelId="{0010A58B-7111-4882-B779-73C84E41BE64}" type="presParOf" srcId="{B616201B-6BD6-4B0E-B0F8-3BCA62DE5C5D}" destId="{6F93116B-85FC-4706-AD3E-D2A384674F36}" srcOrd="0" destOrd="0" presId="urn:microsoft.com/office/officeart/2011/layout/HexagonRadial"/>
    <dgm:cxn modelId="{042561C8-006D-4121-9833-453AA5DE5A22}" type="presParOf" srcId="{138C5D3A-1BB1-465D-AFD2-313DF3965249}" destId="{A85B0185-CE5F-4C29-8060-6D2BAFB077E0}"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8.xml><?xml version="1.0" encoding="utf-8"?>
<dgm:dataModel xmlns:dgm="http://schemas.openxmlformats.org/drawingml/2006/diagram" xmlns:a="http://schemas.openxmlformats.org/drawingml/2006/main">
  <dgm:ptLst>
    <dgm:pt modelId="{BB5AFD0D-DB3A-46FD-83D7-F64A2031FF8C}" type="doc">
      <dgm:prSet loTypeId="urn:microsoft.com/office/officeart/2011/layout/HexagonRadial" loCatId="officeonline" qsTypeId="urn:microsoft.com/office/officeart/2005/8/quickstyle/simple3" qsCatId="simple" csTypeId="urn:microsoft.com/office/officeart/2005/8/colors/colorful1" csCatId="colorful" phldr="1"/>
      <dgm:spPr/>
      <dgm:t>
        <a:bodyPr/>
        <a:lstStyle/>
        <a:p>
          <a:endParaRPr lang="en-GB"/>
        </a:p>
      </dgm:t>
    </dgm:pt>
    <dgm:pt modelId="{984B6226-3FFA-49E8-B8DC-9DF3C8459C9F}">
      <dgm:prSet phldrT="[Text]"/>
      <dgm:spPr/>
      <dgm:t>
        <a:bodyPr/>
        <a:lstStyle/>
        <a:p>
          <a:r>
            <a:rPr lang="en-IE"/>
            <a:t>RLM</a:t>
          </a:r>
          <a:endParaRPr lang="en-GB"/>
        </a:p>
      </dgm:t>
    </dgm:pt>
    <dgm:pt modelId="{8F0ABDB6-277A-4B65-A7AC-A42826CDB331}" type="parTrans" cxnId="{0628D105-B060-44C6-A28A-15125C3DBDC0}">
      <dgm:prSet/>
      <dgm:spPr/>
      <dgm:t>
        <a:bodyPr/>
        <a:lstStyle/>
        <a:p>
          <a:endParaRPr lang="en-GB"/>
        </a:p>
      </dgm:t>
    </dgm:pt>
    <dgm:pt modelId="{F49B7190-A147-4B6D-ADEC-232FE1409A9B}" type="sibTrans" cxnId="{0628D105-B060-44C6-A28A-15125C3DBDC0}">
      <dgm:prSet/>
      <dgm:spPr/>
      <dgm:t>
        <a:bodyPr/>
        <a:lstStyle/>
        <a:p>
          <a:endParaRPr lang="en-GB"/>
        </a:p>
      </dgm:t>
    </dgm:pt>
    <dgm:pt modelId="{31623D0C-A015-4E8D-A9BD-E78A40E07966}">
      <dgm:prSet phldrT="[Text]"/>
      <dgm:spPr/>
      <dgm:t>
        <a:bodyPr/>
        <a:lstStyle/>
        <a:p>
          <a:r>
            <a:rPr lang="en-IE"/>
            <a:t>Inclusive</a:t>
          </a:r>
          <a:endParaRPr lang="en-GB"/>
        </a:p>
      </dgm:t>
    </dgm:pt>
    <dgm:pt modelId="{C8007B0D-3147-46F0-96BD-E91453F133C6}" type="parTrans" cxnId="{FCC044E4-898D-4DF5-B577-8563CAF5AB63}">
      <dgm:prSet/>
      <dgm:spPr/>
      <dgm:t>
        <a:bodyPr/>
        <a:lstStyle/>
        <a:p>
          <a:endParaRPr lang="en-GB"/>
        </a:p>
      </dgm:t>
    </dgm:pt>
    <dgm:pt modelId="{0470917A-7B62-4911-BEB1-B0FB09530A17}" type="sibTrans" cxnId="{FCC044E4-898D-4DF5-B577-8563CAF5AB63}">
      <dgm:prSet/>
      <dgm:spPr/>
      <dgm:t>
        <a:bodyPr/>
        <a:lstStyle/>
        <a:p>
          <a:endParaRPr lang="en-GB"/>
        </a:p>
      </dgm:t>
    </dgm:pt>
    <dgm:pt modelId="{D9368BFA-5DAD-4EE7-BDE2-EF1A0E441464}">
      <dgm:prSet phldrT="[Text]"/>
      <dgm:spPr/>
      <dgm:t>
        <a:bodyPr/>
        <a:lstStyle/>
        <a:p>
          <a:r>
            <a:rPr lang="en-IE"/>
            <a:t>Empowering</a:t>
          </a:r>
          <a:endParaRPr lang="en-GB"/>
        </a:p>
      </dgm:t>
    </dgm:pt>
    <dgm:pt modelId="{FF6DA9FE-DA4F-41FC-973A-36BFEAAB625B}" type="parTrans" cxnId="{3EC5B4FD-BFDE-4D59-B694-CC81A4222638}">
      <dgm:prSet/>
      <dgm:spPr/>
      <dgm:t>
        <a:bodyPr/>
        <a:lstStyle/>
        <a:p>
          <a:endParaRPr lang="en-GB"/>
        </a:p>
      </dgm:t>
    </dgm:pt>
    <dgm:pt modelId="{E68D2CD1-C6AC-4C38-BEFD-CBA1C348CD9F}" type="sibTrans" cxnId="{3EC5B4FD-BFDE-4D59-B694-CC81A4222638}">
      <dgm:prSet/>
      <dgm:spPr/>
      <dgm:t>
        <a:bodyPr/>
        <a:lstStyle/>
        <a:p>
          <a:endParaRPr lang="en-GB"/>
        </a:p>
      </dgm:t>
    </dgm:pt>
    <dgm:pt modelId="{DCD47AD6-CFB8-4DC8-A65D-68DBF9DE88D7}">
      <dgm:prSet phldrT="[Text]"/>
      <dgm:spPr/>
      <dgm:t>
        <a:bodyPr/>
        <a:lstStyle/>
        <a:p>
          <a:r>
            <a:rPr lang="en-IE"/>
            <a:t>Process Oriented</a:t>
          </a:r>
          <a:endParaRPr lang="en-GB"/>
        </a:p>
      </dgm:t>
    </dgm:pt>
    <dgm:pt modelId="{874D6C09-2B54-47E8-B85D-69165F7AC32A}" type="parTrans" cxnId="{5F8895CF-E7D3-4383-80A6-A4E69B06F55D}">
      <dgm:prSet/>
      <dgm:spPr/>
      <dgm:t>
        <a:bodyPr/>
        <a:lstStyle/>
        <a:p>
          <a:endParaRPr lang="en-GB"/>
        </a:p>
      </dgm:t>
    </dgm:pt>
    <dgm:pt modelId="{5E47E121-8961-4F82-927E-92C9FD75CC04}" type="sibTrans" cxnId="{5F8895CF-E7D3-4383-80A6-A4E69B06F55D}">
      <dgm:prSet/>
      <dgm:spPr/>
      <dgm:t>
        <a:bodyPr/>
        <a:lstStyle/>
        <a:p>
          <a:endParaRPr lang="en-GB"/>
        </a:p>
      </dgm:t>
    </dgm:pt>
    <dgm:pt modelId="{2B866F43-D5B1-4D74-86FD-179F96E1EC00}">
      <dgm:prSet phldrT="[Text]"/>
      <dgm:spPr/>
      <dgm:t>
        <a:bodyPr/>
        <a:lstStyle/>
        <a:p>
          <a:r>
            <a:rPr lang="en-IE"/>
            <a:t>Purposeful</a:t>
          </a:r>
          <a:endParaRPr lang="en-GB"/>
        </a:p>
      </dgm:t>
    </dgm:pt>
    <dgm:pt modelId="{7384DF25-504F-4FC9-9A43-06A5311CFF33}" type="parTrans" cxnId="{14E7B04C-70DC-4F46-BECD-D0A6F3D9F2A7}">
      <dgm:prSet/>
      <dgm:spPr/>
      <dgm:t>
        <a:bodyPr/>
        <a:lstStyle/>
        <a:p>
          <a:endParaRPr lang="en-GB"/>
        </a:p>
      </dgm:t>
    </dgm:pt>
    <dgm:pt modelId="{D3ACFDAC-D60C-4F34-9E6C-6D60AA538364}" type="sibTrans" cxnId="{14E7B04C-70DC-4F46-BECD-D0A6F3D9F2A7}">
      <dgm:prSet/>
      <dgm:spPr/>
      <dgm:t>
        <a:bodyPr/>
        <a:lstStyle/>
        <a:p>
          <a:endParaRPr lang="en-GB"/>
        </a:p>
      </dgm:t>
    </dgm:pt>
    <dgm:pt modelId="{7A597004-F8A1-48D3-A23F-DF9B6E0E08B9}">
      <dgm:prSet phldrT="[Text]"/>
      <dgm:spPr/>
      <dgm:t>
        <a:bodyPr/>
        <a:lstStyle/>
        <a:p>
          <a:r>
            <a:rPr lang="en-IE"/>
            <a:t>Ethical</a:t>
          </a:r>
          <a:endParaRPr lang="en-GB"/>
        </a:p>
      </dgm:t>
    </dgm:pt>
    <dgm:pt modelId="{C80ACD7D-7274-45A1-BA7C-BF1477009521}" type="parTrans" cxnId="{C77D45B1-81F6-4F9F-8740-6976225E8C68}">
      <dgm:prSet/>
      <dgm:spPr/>
      <dgm:t>
        <a:bodyPr/>
        <a:lstStyle/>
        <a:p>
          <a:endParaRPr lang="en-GB"/>
        </a:p>
      </dgm:t>
    </dgm:pt>
    <dgm:pt modelId="{205EF4AF-5F31-45EC-B4A5-D4384F3A35C6}" type="sibTrans" cxnId="{C77D45B1-81F6-4F9F-8740-6976225E8C68}">
      <dgm:prSet/>
      <dgm:spPr/>
      <dgm:t>
        <a:bodyPr/>
        <a:lstStyle/>
        <a:p>
          <a:endParaRPr lang="en-GB"/>
        </a:p>
      </dgm:t>
    </dgm:pt>
    <dgm:pt modelId="{D1465E7C-A12C-4089-8E17-E417E63641B4}">
      <dgm:prSet phldrT="[Text]"/>
      <dgm:spPr>
        <a:solidFill>
          <a:srgbClr val="FFC000"/>
        </a:solidFill>
      </dgm:spPr>
      <dgm:t>
        <a:bodyPr/>
        <a:lstStyle/>
        <a:p>
          <a:r>
            <a:rPr lang="en-IE"/>
            <a:t>Accountable</a:t>
          </a:r>
          <a:endParaRPr lang="en-GB"/>
        </a:p>
      </dgm:t>
    </dgm:pt>
    <dgm:pt modelId="{33351995-7BD0-43E1-B472-458D105A775A}" type="parTrans" cxnId="{17CF2C31-AB0B-4682-867A-93B91D95C418}">
      <dgm:prSet/>
      <dgm:spPr/>
      <dgm:t>
        <a:bodyPr/>
        <a:lstStyle/>
        <a:p>
          <a:endParaRPr lang="en-GB"/>
        </a:p>
      </dgm:t>
    </dgm:pt>
    <dgm:pt modelId="{1165034C-954D-4F85-9508-8AC0AFBDF6F3}" type="sibTrans" cxnId="{17CF2C31-AB0B-4682-867A-93B91D95C418}">
      <dgm:prSet/>
      <dgm:spPr/>
      <dgm:t>
        <a:bodyPr/>
        <a:lstStyle/>
        <a:p>
          <a:endParaRPr lang="en-GB"/>
        </a:p>
      </dgm:t>
    </dgm:pt>
    <dgm:pt modelId="{138C5D3A-1BB1-465D-AFD2-313DF3965249}" type="pres">
      <dgm:prSet presAssocID="{BB5AFD0D-DB3A-46FD-83D7-F64A2031FF8C}" presName="Name0" presStyleCnt="0">
        <dgm:presLayoutVars>
          <dgm:chMax val="1"/>
          <dgm:chPref val="1"/>
          <dgm:dir/>
          <dgm:animOne val="branch"/>
          <dgm:animLvl val="lvl"/>
        </dgm:presLayoutVars>
      </dgm:prSet>
      <dgm:spPr/>
    </dgm:pt>
    <dgm:pt modelId="{5A733CCC-1C36-4FBA-A81E-37EA55DE5787}" type="pres">
      <dgm:prSet presAssocID="{984B6226-3FFA-49E8-B8DC-9DF3C8459C9F}" presName="Parent" presStyleLbl="node0" presStyleIdx="0" presStyleCnt="1">
        <dgm:presLayoutVars>
          <dgm:chMax val="6"/>
          <dgm:chPref val="6"/>
        </dgm:presLayoutVars>
      </dgm:prSet>
      <dgm:spPr/>
    </dgm:pt>
    <dgm:pt modelId="{0F97EE19-3A7B-4B45-9375-3135D903F644}" type="pres">
      <dgm:prSet presAssocID="{31623D0C-A015-4E8D-A9BD-E78A40E07966}" presName="Accent1" presStyleCnt="0"/>
      <dgm:spPr/>
    </dgm:pt>
    <dgm:pt modelId="{86CE3942-AED1-40C0-B952-968583485A3C}" type="pres">
      <dgm:prSet presAssocID="{31623D0C-A015-4E8D-A9BD-E78A40E07966}" presName="Accent" presStyleLbl="bgShp" presStyleIdx="0" presStyleCnt="6"/>
      <dgm:spPr/>
    </dgm:pt>
    <dgm:pt modelId="{B8BEBB50-55C8-49E0-A166-ECB354EC4F4E}" type="pres">
      <dgm:prSet presAssocID="{31623D0C-A015-4E8D-A9BD-E78A40E07966}" presName="Child1" presStyleLbl="node1" presStyleIdx="0" presStyleCnt="6">
        <dgm:presLayoutVars>
          <dgm:chMax val="0"/>
          <dgm:chPref val="0"/>
          <dgm:bulletEnabled val="1"/>
        </dgm:presLayoutVars>
      </dgm:prSet>
      <dgm:spPr/>
    </dgm:pt>
    <dgm:pt modelId="{49CFD887-F2E7-456A-92A8-9BE459234FB6}" type="pres">
      <dgm:prSet presAssocID="{D9368BFA-5DAD-4EE7-BDE2-EF1A0E441464}" presName="Accent2" presStyleCnt="0"/>
      <dgm:spPr/>
    </dgm:pt>
    <dgm:pt modelId="{A97BACD9-58AA-48DD-9985-0A5828EA2DB8}" type="pres">
      <dgm:prSet presAssocID="{D9368BFA-5DAD-4EE7-BDE2-EF1A0E441464}" presName="Accent" presStyleLbl="bgShp" presStyleIdx="1" presStyleCnt="6"/>
      <dgm:spPr/>
    </dgm:pt>
    <dgm:pt modelId="{4108AC02-4D21-4796-8991-DB6D4BF83F83}" type="pres">
      <dgm:prSet presAssocID="{D9368BFA-5DAD-4EE7-BDE2-EF1A0E441464}" presName="Child2" presStyleLbl="node1" presStyleIdx="1" presStyleCnt="6">
        <dgm:presLayoutVars>
          <dgm:chMax val="0"/>
          <dgm:chPref val="0"/>
          <dgm:bulletEnabled val="1"/>
        </dgm:presLayoutVars>
      </dgm:prSet>
      <dgm:spPr/>
    </dgm:pt>
    <dgm:pt modelId="{D9B422A8-DACF-4EFB-8472-88482DC2CDF7}" type="pres">
      <dgm:prSet presAssocID="{DCD47AD6-CFB8-4DC8-A65D-68DBF9DE88D7}" presName="Accent3" presStyleCnt="0"/>
      <dgm:spPr/>
    </dgm:pt>
    <dgm:pt modelId="{AAE33573-E2A8-4AFA-A369-09E2EB54A9AB}" type="pres">
      <dgm:prSet presAssocID="{DCD47AD6-CFB8-4DC8-A65D-68DBF9DE88D7}" presName="Accent" presStyleLbl="bgShp" presStyleIdx="2" presStyleCnt="6"/>
      <dgm:spPr/>
    </dgm:pt>
    <dgm:pt modelId="{764F449A-E9BC-4A9A-8419-E20DE4C48C2F}" type="pres">
      <dgm:prSet presAssocID="{DCD47AD6-CFB8-4DC8-A65D-68DBF9DE88D7}" presName="Child3" presStyleLbl="node1" presStyleIdx="2" presStyleCnt="6">
        <dgm:presLayoutVars>
          <dgm:chMax val="0"/>
          <dgm:chPref val="0"/>
          <dgm:bulletEnabled val="1"/>
        </dgm:presLayoutVars>
      </dgm:prSet>
      <dgm:spPr/>
    </dgm:pt>
    <dgm:pt modelId="{05D572A1-9607-4C57-BF7B-DEA087CD63DA}" type="pres">
      <dgm:prSet presAssocID="{2B866F43-D5B1-4D74-86FD-179F96E1EC00}" presName="Accent4" presStyleCnt="0"/>
      <dgm:spPr/>
    </dgm:pt>
    <dgm:pt modelId="{6F31D049-CFC5-4ACF-B226-25A1CE5D35F7}" type="pres">
      <dgm:prSet presAssocID="{2B866F43-D5B1-4D74-86FD-179F96E1EC00}" presName="Accent" presStyleLbl="bgShp" presStyleIdx="3" presStyleCnt="6"/>
      <dgm:spPr/>
    </dgm:pt>
    <dgm:pt modelId="{923118B6-DA75-41ED-8E8E-E79644F7DF30}" type="pres">
      <dgm:prSet presAssocID="{2B866F43-D5B1-4D74-86FD-179F96E1EC00}" presName="Child4" presStyleLbl="node1" presStyleIdx="3" presStyleCnt="6">
        <dgm:presLayoutVars>
          <dgm:chMax val="0"/>
          <dgm:chPref val="0"/>
          <dgm:bulletEnabled val="1"/>
        </dgm:presLayoutVars>
      </dgm:prSet>
      <dgm:spPr/>
    </dgm:pt>
    <dgm:pt modelId="{40EB27EA-9FFA-4EAE-80AA-ADD31ECF6F83}" type="pres">
      <dgm:prSet presAssocID="{7A597004-F8A1-48D3-A23F-DF9B6E0E08B9}" presName="Accent5" presStyleCnt="0"/>
      <dgm:spPr/>
    </dgm:pt>
    <dgm:pt modelId="{9506898B-826D-4AA4-A8C2-F9F54C4D509D}" type="pres">
      <dgm:prSet presAssocID="{7A597004-F8A1-48D3-A23F-DF9B6E0E08B9}" presName="Accent" presStyleLbl="bgShp" presStyleIdx="4" presStyleCnt="6"/>
      <dgm:spPr/>
    </dgm:pt>
    <dgm:pt modelId="{9012CD9C-3A84-4EAF-A6F7-1042F8350336}" type="pres">
      <dgm:prSet presAssocID="{7A597004-F8A1-48D3-A23F-DF9B6E0E08B9}" presName="Child5" presStyleLbl="node1" presStyleIdx="4" presStyleCnt="6">
        <dgm:presLayoutVars>
          <dgm:chMax val="0"/>
          <dgm:chPref val="0"/>
          <dgm:bulletEnabled val="1"/>
        </dgm:presLayoutVars>
      </dgm:prSet>
      <dgm:spPr/>
    </dgm:pt>
    <dgm:pt modelId="{B616201B-6BD6-4B0E-B0F8-3BCA62DE5C5D}" type="pres">
      <dgm:prSet presAssocID="{D1465E7C-A12C-4089-8E17-E417E63641B4}" presName="Accent6" presStyleCnt="0"/>
      <dgm:spPr/>
    </dgm:pt>
    <dgm:pt modelId="{6F93116B-85FC-4706-AD3E-D2A384674F36}" type="pres">
      <dgm:prSet presAssocID="{D1465E7C-A12C-4089-8E17-E417E63641B4}" presName="Accent" presStyleLbl="bgShp" presStyleIdx="5" presStyleCnt="6"/>
      <dgm:spPr/>
    </dgm:pt>
    <dgm:pt modelId="{A85B0185-CE5F-4C29-8060-6D2BAFB077E0}" type="pres">
      <dgm:prSet presAssocID="{D1465E7C-A12C-4089-8E17-E417E63641B4}" presName="Child6" presStyleLbl="node1" presStyleIdx="5" presStyleCnt="6">
        <dgm:presLayoutVars>
          <dgm:chMax val="0"/>
          <dgm:chPref val="0"/>
          <dgm:bulletEnabled val="1"/>
        </dgm:presLayoutVars>
      </dgm:prSet>
      <dgm:spPr/>
    </dgm:pt>
  </dgm:ptLst>
  <dgm:cxnLst>
    <dgm:cxn modelId="{0628D105-B060-44C6-A28A-15125C3DBDC0}" srcId="{BB5AFD0D-DB3A-46FD-83D7-F64A2031FF8C}" destId="{984B6226-3FFA-49E8-B8DC-9DF3C8459C9F}" srcOrd="0" destOrd="0" parTransId="{8F0ABDB6-277A-4B65-A7AC-A42826CDB331}" sibTransId="{F49B7190-A147-4B6D-ADEC-232FE1409A9B}"/>
    <dgm:cxn modelId="{17CF2C31-AB0B-4682-867A-93B91D95C418}" srcId="{984B6226-3FFA-49E8-B8DC-9DF3C8459C9F}" destId="{D1465E7C-A12C-4089-8E17-E417E63641B4}" srcOrd="5" destOrd="0" parTransId="{33351995-7BD0-43E1-B472-458D105A775A}" sibTransId="{1165034C-954D-4F85-9508-8AC0AFBDF6F3}"/>
    <dgm:cxn modelId="{5A94D131-066B-41EB-8FFA-829E6E461CCD}" type="presOf" srcId="{984B6226-3FFA-49E8-B8DC-9DF3C8459C9F}" destId="{5A733CCC-1C36-4FBA-A81E-37EA55DE5787}" srcOrd="0" destOrd="0" presId="urn:microsoft.com/office/officeart/2011/layout/HexagonRadial"/>
    <dgm:cxn modelId="{8D42D13A-5CA9-440B-8495-5DDC9146C489}" type="presOf" srcId="{31623D0C-A015-4E8D-A9BD-E78A40E07966}" destId="{B8BEBB50-55C8-49E0-A166-ECB354EC4F4E}" srcOrd="0" destOrd="0" presId="urn:microsoft.com/office/officeart/2011/layout/HexagonRadial"/>
    <dgm:cxn modelId="{439B373E-780F-4C00-84F3-BDD8997E82F9}" type="presOf" srcId="{DCD47AD6-CFB8-4DC8-A65D-68DBF9DE88D7}" destId="{764F449A-E9BC-4A9A-8419-E20DE4C48C2F}" srcOrd="0" destOrd="0" presId="urn:microsoft.com/office/officeart/2011/layout/HexagonRadial"/>
    <dgm:cxn modelId="{CDEF4269-5CDD-46AE-BF63-3A1A05D564AB}" type="presOf" srcId="{2B866F43-D5B1-4D74-86FD-179F96E1EC00}" destId="{923118B6-DA75-41ED-8E8E-E79644F7DF30}" srcOrd="0" destOrd="0" presId="urn:microsoft.com/office/officeart/2011/layout/HexagonRadial"/>
    <dgm:cxn modelId="{14E7B04C-70DC-4F46-BECD-D0A6F3D9F2A7}" srcId="{984B6226-3FFA-49E8-B8DC-9DF3C8459C9F}" destId="{2B866F43-D5B1-4D74-86FD-179F96E1EC00}" srcOrd="3" destOrd="0" parTransId="{7384DF25-504F-4FC9-9A43-06A5311CFF33}" sibTransId="{D3ACFDAC-D60C-4F34-9E6C-6D60AA538364}"/>
    <dgm:cxn modelId="{3BBC527B-D6E3-4AFB-8AA2-64E9F420CB98}" type="presOf" srcId="{D1465E7C-A12C-4089-8E17-E417E63641B4}" destId="{A85B0185-CE5F-4C29-8060-6D2BAFB077E0}" srcOrd="0" destOrd="0" presId="urn:microsoft.com/office/officeart/2011/layout/HexagonRadial"/>
    <dgm:cxn modelId="{70065893-48AF-4F94-BB1A-D611DBD27337}" type="presOf" srcId="{BB5AFD0D-DB3A-46FD-83D7-F64A2031FF8C}" destId="{138C5D3A-1BB1-465D-AFD2-313DF3965249}" srcOrd="0" destOrd="0" presId="urn:microsoft.com/office/officeart/2011/layout/HexagonRadial"/>
    <dgm:cxn modelId="{82FFED9D-7823-40C4-9BF5-085B33F56D89}" type="presOf" srcId="{D9368BFA-5DAD-4EE7-BDE2-EF1A0E441464}" destId="{4108AC02-4D21-4796-8991-DB6D4BF83F83}" srcOrd="0" destOrd="0" presId="urn:microsoft.com/office/officeart/2011/layout/HexagonRadial"/>
    <dgm:cxn modelId="{0BC2129F-203D-4C7E-B286-4AD7233AAB91}" type="presOf" srcId="{7A597004-F8A1-48D3-A23F-DF9B6E0E08B9}" destId="{9012CD9C-3A84-4EAF-A6F7-1042F8350336}" srcOrd="0" destOrd="0" presId="urn:microsoft.com/office/officeart/2011/layout/HexagonRadial"/>
    <dgm:cxn modelId="{C77D45B1-81F6-4F9F-8740-6976225E8C68}" srcId="{984B6226-3FFA-49E8-B8DC-9DF3C8459C9F}" destId="{7A597004-F8A1-48D3-A23F-DF9B6E0E08B9}" srcOrd="4" destOrd="0" parTransId="{C80ACD7D-7274-45A1-BA7C-BF1477009521}" sibTransId="{205EF4AF-5F31-45EC-B4A5-D4384F3A35C6}"/>
    <dgm:cxn modelId="{5F8895CF-E7D3-4383-80A6-A4E69B06F55D}" srcId="{984B6226-3FFA-49E8-B8DC-9DF3C8459C9F}" destId="{DCD47AD6-CFB8-4DC8-A65D-68DBF9DE88D7}" srcOrd="2" destOrd="0" parTransId="{874D6C09-2B54-47E8-B85D-69165F7AC32A}" sibTransId="{5E47E121-8961-4F82-927E-92C9FD75CC04}"/>
    <dgm:cxn modelId="{FCC044E4-898D-4DF5-B577-8563CAF5AB63}" srcId="{984B6226-3FFA-49E8-B8DC-9DF3C8459C9F}" destId="{31623D0C-A015-4E8D-A9BD-E78A40E07966}" srcOrd="0" destOrd="0" parTransId="{C8007B0D-3147-46F0-96BD-E91453F133C6}" sibTransId="{0470917A-7B62-4911-BEB1-B0FB09530A17}"/>
    <dgm:cxn modelId="{3EC5B4FD-BFDE-4D59-B694-CC81A4222638}" srcId="{984B6226-3FFA-49E8-B8DC-9DF3C8459C9F}" destId="{D9368BFA-5DAD-4EE7-BDE2-EF1A0E441464}" srcOrd="1" destOrd="0" parTransId="{FF6DA9FE-DA4F-41FC-973A-36BFEAAB625B}" sibTransId="{E68D2CD1-C6AC-4C38-BEFD-CBA1C348CD9F}"/>
    <dgm:cxn modelId="{0A7BA074-D63F-4535-8B31-49EA6B210083}" type="presParOf" srcId="{138C5D3A-1BB1-465D-AFD2-313DF3965249}" destId="{5A733CCC-1C36-4FBA-A81E-37EA55DE5787}" srcOrd="0" destOrd="0" presId="urn:microsoft.com/office/officeart/2011/layout/HexagonRadial"/>
    <dgm:cxn modelId="{36B38FCD-BA87-43BD-ADD2-8BEFD5A75E22}" type="presParOf" srcId="{138C5D3A-1BB1-465D-AFD2-313DF3965249}" destId="{0F97EE19-3A7B-4B45-9375-3135D903F644}" srcOrd="1" destOrd="0" presId="urn:microsoft.com/office/officeart/2011/layout/HexagonRadial"/>
    <dgm:cxn modelId="{8D13CC49-1182-4874-8BA3-9DE809A6DF3A}" type="presParOf" srcId="{0F97EE19-3A7B-4B45-9375-3135D903F644}" destId="{86CE3942-AED1-40C0-B952-968583485A3C}" srcOrd="0" destOrd="0" presId="urn:microsoft.com/office/officeart/2011/layout/HexagonRadial"/>
    <dgm:cxn modelId="{BD9635FB-9C8A-4AF7-96EC-A39FFFA96819}" type="presParOf" srcId="{138C5D3A-1BB1-465D-AFD2-313DF3965249}" destId="{B8BEBB50-55C8-49E0-A166-ECB354EC4F4E}" srcOrd="2" destOrd="0" presId="urn:microsoft.com/office/officeart/2011/layout/HexagonRadial"/>
    <dgm:cxn modelId="{2D168B1C-2F87-48C7-A721-7BB1AE9A4255}" type="presParOf" srcId="{138C5D3A-1BB1-465D-AFD2-313DF3965249}" destId="{49CFD887-F2E7-456A-92A8-9BE459234FB6}" srcOrd="3" destOrd="0" presId="urn:microsoft.com/office/officeart/2011/layout/HexagonRadial"/>
    <dgm:cxn modelId="{7C98F017-7E02-49FF-BB1D-879EFA07AF3A}" type="presParOf" srcId="{49CFD887-F2E7-456A-92A8-9BE459234FB6}" destId="{A97BACD9-58AA-48DD-9985-0A5828EA2DB8}" srcOrd="0" destOrd="0" presId="urn:microsoft.com/office/officeart/2011/layout/HexagonRadial"/>
    <dgm:cxn modelId="{F41E4A3C-C626-4825-81ED-EFF7AA2B2AE8}" type="presParOf" srcId="{138C5D3A-1BB1-465D-AFD2-313DF3965249}" destId="{4108AC02-4D21-4796-8991-DB6D4BF83F83}" srcOrd="4" destOrd="0" presId="urn:microsoft.com/office/officeart/2011/layout/HexagonRadial"/>
    <dgm:cxn modelId="{21AFDFAA-3572-410B-BEF1-BA6F941CBFA0}" type="presParOf" srcId="{138C5D3A-1BB1-465D-AFD2-313DF3965249}" destId="{D9B422A8-DACF-4EFB-8472-88482DC2CDF7}" srcOrd="5" destOrd="0" presId="urn:microsoft.com/office/officeart/2011/layout/HexagonRadial"/>
    <dgm:cxn modelId="{F5D3B9FC-7789-4D34-8135-2945E5C7568B}" type="presParOf" srcId="{D9B422A8-DACF-4EFB-8472-88482DC2CDF7}" destId="{AAE33573-E2A8-4AFA-A369-09E2EB54A9AB}" srcOrd="0" destOrd="0" presId="urn:microsoft.com/office/officeart/2011/layout/HexagonRadial"/>
    <dgm:cxn modelId="{03BF2F3E-0F05-4ADE-AB84-071799D9886E}" type="presParOf" srcId="{138C5D3A-1BB1-465D-AFD2-313DF3965249}" destId="{764F449A-E9BC-4A9A-8419-E20DE4C48C2F}" srcOrd="6" destOrd="0" presId="urn:microsoft.com/office/officeart/2011/layout/HexagonRadial"/>
    <dgm:cxn modelId="{459FF0E9-C52D-4550-A193-19196BFAD8B6}" type="presParOf" srcId="{138C5D3A-1BB1-465D-AFD2-313DF3965249}" destId="{05D572A1-9607-4C57-BF7B-DEA087CD63DA}" srcOrd="7" destOrd="0" presId="urn:microsoft.com/office/officeart/2011/layout/HexagonRadial"/>
    <dgm:cxn modelId="{109C88A0-8705-4611-861B-C85F359A1640}" type="presParOf" srcId="{05D572A1-9607-4C57-BF7B-DEA087CD63DA}" destId="{6F31D049-CFC5-4ACF-B226-25A1CE5D35F7}" srcOrd="0" destOrd="0" presId="urn:microsoft.com/office/officeart/2011/layout/HexagonRadial"/>
    <dgm:cxn modelId="{80052AB2-E5F2-483D-A297-2F0733705CF7}" type="presParOf" srcId="{138C5D3A-1BB1-465D-AFD2-313DF3965249}" destId="{923118B6-DA75-41ED-8E8E-E79644F7DF30}" srcOrd="8" destOrd="0" presId="urn:microsoft.com/office/officeart/2011/layout/HexagonRadial"/>
    <dgm:cxn modelId="{EE2115BF-B3AF-4294-8943-9B23F069A5A4}" type="presParOf" srcId="{138C5D3A-1BB1-465D-AFD2-313DF3965249}" destId="{40EB27EA-9FFA-4EAE-80AA-ADD31ECF6F83}" srcOrd="9" destOrd="0" presId="urn:microsoft.com/office/officeart/2011/layout/HexagonRadial"/>
    <dgm:cxn modelId="{91CAB37B-0096-4DCE-A913-A2B5340BA4F5}" type="presParOf" srcId="{40EB27EA-9FFA-4EAE-80AA-ADD31ECF6F83}" destId="{9506898B-826D-4AA4-A8C2-F9F54C4D509D}" srcOrd="0" destOrd="0" presId="urn:microsoft.com/office/officeart/2011/layout/HexagonRadial"/>
    <dgm:cxn modelId="{8ABBC9D5-53B3-4C66-8FE8-2CDF0E1B207A}" type="presParOf" srcId="{138C5D3A-1BB1-465D-AFD2-313DF3965249}" destId="{9012CD9C-3A84-4EAF-A6F7-1042F8350336}" srcOrd="10" destOrd="0" presId="urn:microsoft.com/office/officeart/2011/layout/HexagonRadial"/>
    <dgm:cxn modelId="{FABC1474-39C3-4256-B8EC-7BB7BF142D9D}" type="presParOf" srcId="{138C5D3A-1BB1-465D-AFD2-313DF3965249}" destId="{B616201B-6BD6-4B0E-B0F8-3BCA62DE5C5D}" srcOrd="11" destOrd="0" presId="urn:microsoft.com/office/officeart/2011/layout/HexagonRadial"/>
    <dgm:cxn modelId="{0010A58B-7111-4882-B779-73C84E41BE64}" type="presParOf" srcId="{B616201B-6BD6-4B0E-B0F8-3BCA62DE5C5D}" destId="{6F93116B-85FC-4706-AD3E-D2A384674F36}" srcOrd="0" destOrd="0" presId="urn:microsoft.com/office/officeart/2011/layout/HexagonRadial"/>
    <dgm:cxn modelId="{042561C8-006D-4121-9833-453AA5DE5A22}" type="presParOf" srcId="{138C5D3A-1BB1-465D-AFD2-313DF3965249}" destId="{A85B0185-CE5F-4C29-8060-6D2BAFB077E0}"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D5F027-78DF-41FD-A23A-4A90B7DAB0FA}">
      <dsp:nvSpPr>
        <dsp:cNvPr id="0" name=""/>
        <dsp:cNvSpPr/>
      </dsp:nvSpPr>
      <dsp:spPr>
        <a:xfrm>
          <a:off x="0" y="74211"/>
          <a:ext cx="10515600" cy="794503"/>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t>There’s no magic potion to avoid the Storming phase</a:t>
          </a:r>
          <a:endParaRPr lang="en-US" sz="2000" kern="1200" dirty="0"/>
        </a:p>
      </dsp:txBody>
      <dsp:txXfrm>
        <a:off x="38784" y="112995"/>
        <a:ext cx="10438032" cy="716935"/>
      </dsp:txXfrm>
    </dsp:sp>
    <dsp:sp modelId="{F4958C4B-D6F2-4217-9C5F-1FDFC49CA68C}">
      <dsp:nvSpPr>
        <dsp:cNvPr id="0" name=""/>
        <dsp:cNvSpPr/>
      </dsp:nvSpPr>
      <dsp:spPr>
        <a:xfrm>
          <a:off x="0" y="926314"/>
          <a:ext cx="10515600" cy="794503"/>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t>Keep communication open, positive and straightforward</a:t>
          </a:r>
          <a:endParaRPr lang="en-US" sz="2000" kern="1200" dirty="0"/>
        </a:p>
      </dsp:txBody>
      <dsp:txXfrm>
        <a:off x="38784" y="965098"/>
        <a:ext cx="10438032" cy="716935"/>
      </dsp:txXfrm>
    </dsp:sp>
    <dsp:sp modelId="{67C532BB-7A36-47F4-91EF-880F6B84C2A7}">
      <dsp:nvSpPr>
        <dsp:cNvPr id="0" name=""/>
        <dsp:cNvSpPr/>
      </dsp:nvSpPr>
      <dsp:spPr>
        <a:xfrm>
          <a:off x="0" y="1778417"/>
          <a:ext cx="10515600" cy="794503"/>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t>When disagreements break out, accept there’s a communication challenge and seek to answer it. Sometimes the President may need to adjudicate and take a decision.</a:t>
          </a:r>
          <a:endParaRPr lang="en-US" sz="2000" kern="1200" dirty="0"/>
        </a:p>
      </dsp:txBody>
      <dsp:txXfrm>
        <a:off x="38784" y="1817201"/>
        <a:ext cx="10438032" cy="716935"/>
      </dsp:txXfrm>
    </dsp:sp>
    <dsp:sp modelId="{494F54EF-6A2C-40A5-9EC2-18B53499C8D0}">
      <dsp:nvSpPr>
        <dsp:cNvPr id="0" name=""/>
        <dsp:cNvSpPr/>
      </dsp:nvSpPr>
      <dsp:spPr>
        <a:xfrm>
          <a:off x="0" y="2630520"/>
          <a:ext cx="10515600" cy="794503"/>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t>All disagreements are an opportunity to communicate</a:t>
          </a:r>
          <a:endParaRPr lang="en-US" sz="2000" kern="1200" dirty="0"/>
        </a:p>
      </dsp:txBody>
      <dsp:txXfrm>
        <a:off x="38784" y="2669304"/>
        <a:ext cx="10438032" cy="716935"/>
      </dsp:txXfrm>
    </dsp:sp>
    <dsp:sp modelId="{C2D508E2-B16A-4C58-BFD1-8CB2DA5E7476}">
      <dsp:nvSpPr>
        <dsp:cNvPr id="0" name=""/>
        <dsp:cNvSpPr/>
      </dsp:nvSpPr>
      <dsp:spPr>
        <a:xfrm>
          <a:off x="0" y="3482623"/>
          <a:ext cx="10515600" cy="794503"/>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t>Keep an eye out for exclusion or bullying</a:t>
          </a:r>
          <a:endParaRPr lang="en-US" sz="2000" kern="1200" dirty="0"/>
        </a:p>
      </dsp:txBody>
      <dsp:txXfrm>
        <a:off x="38784" y="3521407"/>
        <a:ext cx="10438032" cy="7169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733CCC-1C36-4FBA-A81E-37EA55DE5787}">
      <dsp:nvSpPr>
        <dsp:cNvPr id="0" name=""/>
        <dsp:cNvSpPr/>
      </dsp:nvSpPr>
      <dsp:spPr>
        <a:xfrm>
          <a:off x="1698484" y="1501596"/>
          <a:ext cx="1784216" cy="1543419"/>
        </a:xfrm>
        <a:prstGeom prst="hexagon">
          <a:avLst>
            <a:gd name="adj" fmla="val 28570"/>
            <a:gd name="vf" fmla="val 11547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RLM</a:t>
          </a:r>
          <a:endParaRPr lang="en-GB" sz="1400" kern="1200"/>
        </a:p>
      </dsp:txBody>
      <dsp:txXfrm>
        <a:off x="1994154" y="1757362"/>
        <a:ext cx="1192876" cy="1031887"/>
      </dsp:txXfrm>
    </dsp:sp>
    <dsp:sp modelId="{A97BACD9-58AA-48DD-9985-0A5828EA2DB8}">
      <dsp:nvSpPr>
        <dsp:cNvPr id="0" name=""/>
        <dsp:cNvSpPr/>
      </dsp:nvSpPr>
      <dsp:spPr>
        <a:xfrm>
          <a:off x="2815746" y="763174"/>
          <a:ext cx="673179" cy="58003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B8BEBB50-55C8-49E0-A166-ECB354EC4F4E}">
      <dsp:nvSpPr>
        <dsp:cNvPr id="0" name=""/>
        <dsp:cNvSpPr/>
      </dsp:nvSpPr>
      <dsp:spPr>
        <a:xfrm>
          <a:off x="1636612" y="-97855"/>
          <a:ext cx="1914601" cy="1656355"/>
        </a:xfrm>
        <a:prstGeom prst="hexagon">
          <a:avLst>
            <a:gd name="adj" fmla="val 28570"/>
            <a:gd name="vf" fmla="val 11547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w="76200">
          <a:solidFill>
            <a:schemeClr val="tx1">
              <a:lumMod val="95000"/>
              <a:lumOff val="5000"/>
            </a:schemeClr>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Inclusive</a:t>
          </a:r>
          <a:endParaRPr lang="en-GB" sz="1400" kern="1200"/>
        </a:p>
      </dsp:txBody>
      <dsp:txXfrm>
        <a:off x="1953902" y="176638"/>
        <a:ext cx="1280021" cy="1107369"/>
      </dsp:txXfrm>
    </dsp:sp>
    <dsp:sp modelId="{AAE33573-E2A8-4AFA-A369-09E2EB54A9AB}">
      <dsp:nvSpPr>
        <dsp:cNvPr id="0" name=""/>
        <dsp:cNvSpPr/>
      </dsp:nvSpPr>
      <dsp:spPr>
        <a:xfrm>
          <a:off x="3601399" y="1847528"/>
          <a:ext cx="673179" cy="58003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4108AC02-4D21-4796-8991-DB6D4BF83F83}">
      <dsp:nvSpPr>
        <dsp:cNvPr id="0" name=""/>
        <dsp:cNvSpPr/>
      </dsp:nvSpPr>
      <dsp:spPr>
        <a:xfrm>
          <a:off x="3203800" y="875874"/>
          <a:ext cx="1462152" cy="1264933"/>
        </a:xfrm>
        <a:prstGeom prst="hexagon">
          <a:avLst>
            <a:gd name="adj" fmla="val 28570"/>
            <a:gd name="vf" fmla="val 11547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Empowering</a:t>
          </a:r>
          <a:endParaRPr lang="en-GB" sz="1400" kern="1200"/>
        </a:p>
      </dsp:txBody>
      <dsp:txXfrm>
        <a:off x="3446110" y="1085500"/>
        <a:ext cx="977532" cy="845681"/>
      </dsp:txXfrm>
    </dsp:sp>
    <dsp:sp modelId="{6F31D049-CFC5-4ACF-B226-25A1CE5D35F7}">
      <dsp:nvSpPr>
        <dsp:cNvPr id="0" name=""/>
        <dsp:cNvSpPr/>
      </dsp:nvSpPr>
      <dsp:spPr>
        <a:xfrm>
          <a:off x="3055634" y="3071559"/>
          <a:ext cx="673179" cy="58003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764F449A-E9BC-4A9A-8419-E20DE4C48C2F}">
      <dsp:nvSpPr>
        <dsp:cNvPr id="0" name=""/>
        <dsp:cNvSpPr/>
      </dsp:nvSpPr>
      <dsp:spPr>
        <a:xfrm>
          <a:off x="3203800" y="2405369"/>
          <a:ext cx="1462152" cy="1264933"/>
        </a:xfrm>
        <a:prstGeom prst="hexagon">
          <a:avLst>
            <a:gd name="adj" fmla="val 28570"/>
            <a:gd name="vf" fmla="val 11547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Process Oriented</a:t>
          </a:r>
          <a:endParaRPr lang="en-GB" sz="1400" kern="1200"/>
        </a:p>
      </dsp:txBody>
      <dsp:txXfrm>
        <a:off x="3446110" y="2614995"/>
        <a:ext cx="977532" cy="845681"/>
      </dsp:txXfrm>
    </dsp:sp>
    <dsp:sp modelId="{9506898B-826D-4AA4-A8C2-F9F54C4D509D}">
      <dsp:nvSpPr>
        <dsp:cNvPr id="0" name=""/>
        <dsp:cNvSpPr/>
      </dsp:nvSpPr>
      <dsp:spPr>
        <a:xfrm>
          <a:off x="1701804" y="3198618"/>
          <a:ext cx="673179" cy="58003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923118B6-DA75-41ED-8E8E-E79644F7DF30}">
      <dsp:nvSpPr>
        <dsp:cNvPr id="0" name=""/>
        <dsp:cNvSpPr/>
      </dsp:nvSpPr>
      <dsp:spPr>
        <a:xfrm>
          <a:off x="1862836" y="3184259"/>
          <a:ext cx="1462152" cy="1264933"/>
        </a:xfrm>
        <a:prstGeom prst="hexagon">
          <a:avLst>
            <a:gd name="adj" fmla="val 28570"/>
            <a:gd name="vf" fmla="val 11547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Purposeful</a:t>
          </a:r>
          <a:endParaRPr lang="en-GB" sz="1400" kern="1200"/>
        </a:p>
      </dsp:txBody>
      <dsp:txXfrm>
        <a:off x="2105146" y="3393885"/>
        <a:ext cx="977532" cy="845681"/>
      </dsp:txXfrm>
    </dsp:sp>
    <dsp:sp modelId="{6F93116B-85FC-4706-AD3E-D2A384674F36}">
      <dsp:nvSpPr>
        <dsp:cNvPr id="0" name=""/>
        <dsp:cNvSpPr/>
      </dsp:nvSpPr>
      <dsp:spPr>
        <a:xfrm>
          <a:off x="903285" y="2114700"/>
          <a:ext cx="673179" cy="58003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9012CD9C-3A84-4EAF-A6F7-1042F8350336}">
      <dsp:nvSpPr>
        <dsp:cNvPr id="0" name=""/>
        <dsp:cNvSpPr/>
      </dsp:nvSpPr>
      <dsp:spPr>
        <a:xfrm>
          <a:off x="515646" y="2406240"/>
          <a:ext cx="1462152" cy="1264933"/>
        </a:xfrm>
        <a:prstGeom prst="hexagon">
          <a:avLst>
            <a:gd name="adj" fmla="val 28570"/>
            <a:gd name="vf" fmla="val 11547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Ethical</a:t>
          </a:r>
          <a:endParaRPr lang="en-GB" sz="1400" kern="1200"/>
        </a:p>
      </dsp:txBody>
      <dsp:txXfrm>
        <a:off x="757956" y="2615866"/>
        <a:ext cx="977532" cy="845681"/>
      </dsp:txXfrm>
    </dsp:sp>
    <dsp:sp modelId="{A85B0185-CE5F-4C29-8060-6D2BAFB077E0}">
      <dsp:nvSpPr>
        <dsp:cNvPr id="0" name=""/>
        <dsp:cNvSpPr/>
      </dsp:nvSpPr>
      <dsp:spPr>
        <a:xfrm>
          <a:off x="515646" y="874133"/>
          <a:ext cx="1462152" cy="1264933"/>
        </a:xfrm>
        <a:prstGeom prst="hexagon">
          <a:avLst>
            <a:gd name="adj" fmla="val 28570"/>
            <a:gd name="vf" fmla="val 115470"/>
          </a:avLst>
        </a:prstGeom>
        <a:solidFill>
          <a:srgbClr val="FFC000"/>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Accountable</a:t>
          </a:r>
          <a:endParaRPr lang="en-GB" sz="1400" kern="1200"/>
        </a:p>
      </dsp:txBody>
      <dsp:txXfrm>
        <a:off x="757956" y="1083759"/>
        <a:ext cx="977532" cy="84568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733CCC-1C36-4FBA-A81E-37EA55DE5787}">
      <dsp:nvSpPr>
        <dsp:cNvPr id="0" name=""/>
        <dsp:cNvSpPr/>
      </dsp:nvSpPr>
      <dsp:spPr>
        <a:xfrm>
          <a:off x="1568681" y="1403741"/>
          <a:ext cx="1784216" cy="1543419"/>
        </a:xfrm>
        <a:prstGeom prst="hexagon">
          <a:avLst>
            <a:gd name="adj" fmla="val 28570"/>
            <a:gd name="vf" fmla="val 11547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RLM</a:t>
          </a:r>
          <a:endParaRPr lang="en-GB" sz="1400" kern="1200"/>
        </a:p>
      </dsp:txBody>
      <dsp:txXfrm>
        <a:off x="1864351" y="1659507"/>
        <a:ext cx="1192876" cy="1031887"/>
      </dsp:txXfrm>
    </dsp:sp>
    <dsp:sp modelId="{A97BACD9-58AA-48DD-9985-0A5828EA2DB8}">
      <dsp:nvSpPr>
        <dsp:cNvPr id="0" name=""/>
        <dsp:cNvSpPr/>
      </dsp:nvSpPr>
      <dsp:spPr>
        <a:xfrm>
          <a:off x="2685943" y="665319"/>
          <a:ext cx="673179" cy="58003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B8BEBB50-55C8-49E0-A166-ECB354EC4F4E}">
      <dsp:nvSpPr>
        <dsp:cNvPr id="0" name=""/>
        <dsp:cNvSpPr/>
      </dsp:nvSpPr>
      <dsp:spPr>
        <a:xfrm>
          <a:off x="1733033" y="0"/>
          <a:ext cx="1462152" cy="1264933"/>
        </a:xfrm>
        <a:prstGeom prst="hexagon">
          <a:avLst>
            <a:gd name="adj" fmla="val 28570"/>
            <a:gd name="vf" fmla="val 11547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Inclusive</a:t>
          </a:r>
          <a:endParaRPr lang="en-GB" sz="1400" kern="1200"/>
        </a:p>
      </dsp:txBody>
      <dsp:txXfrm>
        <a:off x="1975343" y="209626"/>
        <a:ext cx="977532" cy="845681"/>
      </dsp:txXfrm>
    </dsp:sp>
    <dsp:sp modelId="{AAE33573-E2A8-4AFA-A369-09E2EB54A9AB}">
      <dsp:nvSpPr>
        <dsp:cNvPr id="0" name=""/>
        <dsp:cNvSpPr/>
      </dsp:nvSpPr>
      <dsp:spPr>
        <a:xfrm>
          <a:off x="3471596" y="1749673"/>
          <a:ext cx="673179" cy="58003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4108AC02-4D21-4796-8991-DB6D4BF83F83}">
      <dsp:nvSpPr>
        <dsp:cNvPr id="0" name=""/>
        <dsp:cNvSpPr/>
      </dsp:nvSpPr>
      <dsp:spPr>
        <a:xfrm>
          <a:off x="2822478" y="529156"/>
          <a:ext cx="1981363" cy="1714112"/>
        </a:xfrm>
        <a:prstGeom prst="hexagon">
          <a:avLst>
            <a:gd name="adj" fmla="val 28570"/>
            <a:gd name="vf" fmla="val 11547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w="76200">
          <a:solidFill>
            <a:schemeClr val="tx1">
              <a:lumMod val="95000"/>
              <a:lumOff val="5000"/>
            </a:schemeClr>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Empowering</a:t>
          </a:r>
          <a:endParaRPr lang="en-GB" sz="1400" kern="1200"/>
        </a:p>
      </dsp:txBody>
      <dsp:txXfrm>
        <a:off x="3150832" y="813221"/>
        <a:ext cx="1324655" cy="1145982"/>
      </dsp:txXfrm>
    </dsp:sp>
    <dsp:sp modelId="{6F31D049-CFC5-4ACF-B226-25A1CE5D35F7}">
      <dsp:nvSpPr>
        <dsp:cNvPr id="0" name=""/>
        <dsp:cNvSpPr/>
      </dsp:nvSpPr>
      <dsp:spPr>
        <a:xfrm>
          <a:off x="2925831" y="2973704"/>
          <a:ext cx="673179" cy="58003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764F449A-E9BC-4A9A-8419-E20DE4C48C2F}">
      <dsp:nvSpPr>
        <dsp:cNvPr id="0" name=""/>
        <dsp:cNvSpPr/>
      </dsp:nvSpPr>
      <dsp:spPr>
        <a:xfrm>
          <a:off x="3073997" y="2307514"/>
          <a:ext cx="1462152" cy="1264933"/>
        </a:xfrm>
        <a:prstGeom prst="hexagon">
          <a:avLst>
            <a:gd name="adj" fmla="val 28570"/>
            <a:gd name="vf" fmla="val 11547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Process Oriented</a:t>
          </a:r>
          <a:endParaRPr lang="en-GB" sz="1400" kern="1200"/>
        </a:p>
      </dsp:txBody>
      <dsp:txXfrm>
        <a:off x="3316307" y="2517140"/>
        <a:ext cx="977532" cy="845681"/>
      </dsp:txXfrm>
    </dsp:sp>
    <dsp:sp modelId="{9506898B-826D-4AA4-A8C2-F9F54C4D509D}">
      <dsp:nvSpPr>
        <dsp:cNvPr id="0" name=""/>
        <dsp:cNvSpPr/>
      </dsp:nvSpPr>
      <dsp:spPr>
        <a:xfrm>
          <a:off x="1572001" y="3100763"/>
          <a:ext cx="673179" cy="58003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923118B6-DA75-41ED-8E8E-E79644F7DF30}">
      <dsp:nvSpPr>
        <dsp:cNvPr id="0" name=""/>
        <dsp:cNvSpPr/>
      </dsp:nvSpPr>
      <dsp:spPr>
        <a:xfrm>
          <a:off x="1733033" y="3086404"/>
          <a:ext cx="1462152" cy="1264933"/>
        </a:xfrm>
        <a:prstGeom prst="hexagon">
          <a:avLst>
            <a:gd name="adj" fmla="val 28570"/>
            <a:gd name="vf" fmla="val 11547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Purposeful</a:t>
          </a:r>
          <a:endParaRPr lang="en-GB" sz="1400" kern="1200"/>
        </a:p>
      </dsp:txBody>
      <dsp:txXfrm>
        <a:off x="1975343" y="3296030"/>
        <a:ext cx="977532" cy="845681"/>
      </dsp:txXfrm>
    </dsp:sp>
    <dsp:sp modelId="{6F93116B-85FC-4706-AD3E-D2A384674F36}">
      <dsp:nvSpPr>
        <dsp:cNvPr id="0" name=""/>
        <dsp:cNvSpPr/>
      </dsp:nvSpPr>
      <dsp:spPr>
        <a:xfrm>
          <a:off x="773482" y="2016845"/>
          <a:ext cx="673179" cy="58003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9012CD9C-3A84-4EAF-A6F7-1042F8350336}">
      <dsp:nvSpPr>
        <dsp:cNvPr id="0" name=""/>
        <dsp:cNvSpPr/>
      </dsp:nvSpPr>
      <dsp:spPr>
        <a:xfrm>
          <a:off x="385844" y="2308384"/>
          <a:ext cx="1462152" cy="1264933"/>
        </a:xfrm>
        <a:prstGeom prst="hexagon">
          <a:avLst>
            <a:gd name="adj" fmla="val 28570"/>
            <a:gd name="vf" fmla="val 11547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Ethical</a:t>
          </a:r>
          <a:endParaRPr lang="en-GB" sz="1400" kern="1200"/>
        </a:p>
      </dsp:txBody>
      <dsp:txXfrm>
        <a:off x="628154" y="2518010"/>
        <a:ext cx="977532" cy="845681"/>
      </dsp:txXfrm>
    </dsp:sp>
    <dsp:sp modelId="{A85B0185-CE5F-4C29-8060-6D2BAFB077E0}">
      <dsp:nvSpPr>
        <dsp:cNvPr id="0" name=""/>
        <dsp:cNvSpPr/>
      </dsp:nvSpPr>
      <dsp:spPr>
        <a:xfrm>
          <a:off x="385844" y="776278"/>
          <a:ext cx="1462152" cy="1264933"/>
        </a:xfrm>
        <a:prstGeom prst="hexagon">
          <a:avLst>
            <a:gd name="adj" fmla="val 28570"/>
            <a:gd name="vf" fmla="val 115470"/>
          </a:avLst>
        </a:prstGeom>
        <a:solidFill>
          <a:srgbClr val="FFC000"/>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Accountable</a:t>
          </a:r>
          <a:endParaRPr lang="en-GB" sz="1400" kern="1200"/>
        </a:p>
      </dsp:txBody>
      <dsp:txXfrm>
        <a:off x="628154" y="985904"/>
        <a:ext cx="977532" cy="84568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733CCC-1C36-4FBA-A81E-37EA55DE5787}">
      <dsp:nvSpPr>
        <dsp:cNvPr id="0" name=""/>
        <dsp:cNvSpPr/>
      </dsp:nvSpPr>
      <dsp:spPr>
        <a:xfrm>
          <a:off x="1558574" y="1403741"/>
          <a:ext cx="1784216" cy="1543419"/>
        </a:xfrm>
        <a:prstGeom prst="hexagon">
          <a:avLst>
            <a:gd name="adj" fmla="val 28570"/>
            <a:gd name="vf" fmla="val 11547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RLM</a:t>
          </a:r>
          <a:endParaRPr lang="en-GB" sz="1400" kern="1200"/>
        </a:p>
      </dsp:txBody>
      <dsp:txXfrm>
        <a:off x="1854244" y="1659507"/>
        <a:ext cx="1192876" cy="1031887"/>
      </dsp:txXfrm>
    </dsp:sp>
    <dsp:sp modelId="{A97BACD9-58AA-48DD-9985-0A5828EA2DB8}">
      <dsp:nvSpPr>
        <dsp:cNvPr id="0" name=""/>
        <dsp:cNvSpPr/>
      </dsp:nvSpPr>
      <dsp:spPr>
        <a:xfrm>
          <a:off x="2675836" y="665319"/>
          <a:ext cx="673179" cy="58003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B8BEBB50-55C8-49E0-A166-ECB354EC4F4E}">
      <dsp:nvSpPr>
        <dsp:cNvPr id="0" name=""/>
        <dsp:cNvSpPr/>
      </dsp:nvSpPr>
      <dsp:spPr>
        <a:xfrm>
          <a:off x="1722926" y="0"/>
          <a:ext cx="1462152" cy="1264933"/>
        </a:xfrm>
        <a:prstGeom prst="hexagon">
          <a:avLst>
            <a:gd name="adj" fmla="val 28570"/>
            <a:gd name="vf" fmla="val 11547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Inclusive</a:t>
          </a:r>
          <a:endParaRPr lang="en-GB" sz="1400" kern="1200"/>
        </a:p>
      </dsp:txBody>
      <dsp:txXfrm>
        <a:off x="1965236" y="209626"/>
        <a:ext cx="977532" cy="845681"/>
      </dsp:txXfrm>
    </dsp:sp>
    <dsp:sp modelId="{AAE33573-E2A8-4AFA-A369-09E2EB54A9AB}">
      <dsp:nvSpPr>
        <dsp:cNvPr id="0" name=""/>
        <dsp:cNvSpPr/>
      </dsp:nvSpPr>
      <dsp:spPr>
        <a:xfrm>
          <a:off x="3461489" y="1749673"/>
          <a:ext cx="673179" cy="58003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4108AC02-4D21-4796-8991-DB6D4BF83F83}">
      <dsp:nvSpPr>
        <dsp:cNvPr id="0" name=""/>
        <dsp:cNvSpPr/>
      </dsp:nvSpPr>
      <dsp:spPr>
        <a:xfrm>
          <a:off x="3063890" y="778019"/>
          <a:ext cx="1462152" cy="1264933"/>
        </a:xfrm>
        <a:prstGeom prst="hexagon">
          <a:avLst>
            <a:gd name="adj" fmla="val 28570"/>
            <a:gd name="vf" fmla="val 11547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Empowering</a:t>
          </a:r>
          <a:endParaRPr lang="en-GB" sz="1400" kern="1200"/>
        </a:p>
      </dsp:txBody>
      <dsp:txXfrm>
        <a:off x="3306200" y="987645"/>
        <a:ext cx="977532" cy="845681"/>
      </dsp:txXfrm>
    </dsp:sp>
    <dsp:sp modelId="{6F31D049-CFC5-4ACF-B226-25A1CE5D35F7}">
      <dsp:nvSpPr>
        <dsp:cNvPr id="0" name=""/>
        <dsp:cNvSpPr/>
      </dsp:nvSpPr>
      <dsp:spPr>
        <a:xfrm>
          <a:off x="2915724" y="2973704"/>
          <a:ext cx="673179" cy="58003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764F449A-E9BC-4A9A-8419-E20DE4C48C2F}">
      <dsp:nvSpPr>
        <dsp:cNvPr id="0" name=""/>
        <dsp:cNvSpPr/>
      </dsp:nvSpPr>
      <dsp:spPr>
        <a:xfrm>
          <a:off x="2784070" y="2065437"/>
          <a:ext cx="2021791" cy="1749087"/>
        </a:xfrm>
        <a:prstGeom prst="hexagon">
          <a:avLst>
            <a:gd name="adj" fmla="val 28570"/>
            <a:gd name="vf" fmla="val 11547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w="57150">
          <a:solidFill>
            <a:schemeClr val="tx1">
              <a:lumMod val="95000"/>
              <a:lumOff val="5000"/>
            </a:schemeClr>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Process Oriented</a:t>
          </a:r>
          <a:endParaRPr lang="en-GB" sz="1400" kern="1200"/>
        </a:p>
      </dsp:txBody>
      <dsp:txXfrm>
        <a:off x="3119124" y="2355298"/>
        <a:ext cx="1351683" cy="1169365"/>
      </dsp:txXfrm>
    </dsp:sp>
    <dsp:sp modelId="{9506898B-826D-4AA4-A8C2-F9F54C4D509D}">
      <dsp:nvSpPr>
        <dsp:cNvPr id="0" name=""/>
        <dsp:cNvSpPr/>
      </dsp:nvSpPr>
      <dsp:spPr>
        <a:xfrm>
          <a:off x="1561894" y="3100763"/>
          <a:ext cx="673179" cy="58003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923118B6-DA75-41ED-8E8E-E79644F7DF30}">
      <dsp:nvSpPr>
        <dsp:cNvPr id="0" name=""/>
        <dsp:cNvSpPr/>
      </dsp:nvSpPr>
      <dsp:spPr>
        <a:xfrm>
          <a:off x="1722926" y="3086404"/>
          <a:ext cx="1462152" cy="1264933"/>
        </a:xfrm>
        <a:prstGeom prst="hexagon">
          <a:avLst>
            <a:gd name="adj" fmla="val 28570"/>
            <a:gd name="vf" fmla="val 11547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Purposeful</a:t>
          </a:r>
          <a:endParaRPr lang="en-GB" sz="1400" kern="1200"/>
        </a:p>
      </dsp:txBody>
      <dsp:txXfrm>
        <a:off x="1965236" y="3296030"/>
        <a:ext cx="977532" cy="845681"/>
      </dsp:txXfrm>
    </dsp:sp>
    <dsp:sp modelId="{6F93116B-85FC-4706-AD3E-D2A384674F36}">
      <dsp:nvSpPr>
        <dsp:cNvPr id="0" name=""/>
        <dsp:cNvSpPr/>
      </dsp:nvSpPr>
      <dsp:spPr>
        <a:xfrm>
          <a:off x="763375" y="2016845"/>
          <a:ext cx="673179" cy="58003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9012CD9C-3A84-4EAF-A6F7-1042F8350336}">
      <dsp:nvSpPr>
        <dsp:cNvPr id="0" name=""/>
        <dsp:cNvSpPr/>
      </dsp:nvSpPr>
      <dsp:spPr>
        <a:xfrm>
          <a:off x="375737" y="2308384"/>
          <a:ext cx="1462152" cy="1264933"/>
        </a:xfrm>
        <a:prstGeom prst="hexagon">
          <a:avLst>
            <a:gd name="adj" fmla="val 28570"/>
            <a:gd name="vf" fmla="val 11547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Ethical</a:t>
          </a:r>
          <a:endParaRPr lang="en-GB" sz="1400" kern="1200"/>
        </a:p>
      </dsp:txBody>
      <dsp:txXfrm>
        <a:off x="618047" y="2518010"/>
        <a:ext cx="977532" cy="845681"/>
      </dsp:txXfrm>
    </dsp:sp>
    <dsp:sp modelId="{A85B0185-CE5F-4C29-8060-6D2BAFB077E0}">
      <dsp:nvSpPr>
        <dsp:cNvPr id="0" name=""/>
        <dsp:cNvSpPr/>
      </dsp:nvSpPr>
      <dsp:spPr>
        <a:xfrm>
          <a:off x="375737" y="776278"/>
          <a:ext cx="1462152" cy="1264933"/>
        </a:xfrm>
        <a:prstGeom prst="hexagon">
          <a:avLst>
            <a:gd name="adj" fmla="val 28570"/>
            <a:gd name="vf" fmla="val 115470"/>
          </a:avLst>
        </a:prstGeom>
        <a:solidFill>
          <a:srgbClr val="FFC000"/>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Accountable</a:t>
          </a:r>
          <a:endParaRPr lang="en-GB" sz="1400" kern="1200"/>
        </a:p>
      </dsp:txBody>
      <dsp:txXfrm>
        <a:off x="618047" y="985904"/>
        <a:ext cx="977532" cy="84568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733CCC-1C36-4FBA-A81E-37EA55DE5787}">
      <dsp:nvSpPr>
        <dsp:cNvPr id="0" name=""/>
        <dsp:cNvSpPr/>
      </dsp:nvSpPr>
      <dsp:spPr>
        <a:xfrm>
          <a:off x="1698484" y="1245786"/>
          <a:ext cx="1784216" cy="1543419"/>
        </a:xfrm>
        <a:prstGeom prst="hexagon">
          <a:avLst>
            <a:gd name="adj" fmla="val 28570"/>
            <a:gd name="vf" fmla="val 11547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RLM</a:t>
          </a:r>
          <a:endParaRPr lang="en-GB" sz="1400" kern="1200"/>
        </a:p>
      </dsp:txBody>
      <dsp:txXfrm>
        <a:off x="1994154" y="1501552"/>
        <a:ext cx="1192876" cy="1031887"/>
      </dsp:txXfrm>
    </dsp:sp>
    <dsp:sp modelId="{A97BACD9-58AA-48DD-9985-0A5828EA2DB8}">
      <dsp:nvSpPr>
        <dsp:cNvPr id="0" name=""/>
        <dsp:cNvSpPr/>
      </dsp:nvSpPr>
      <dsp:spPr>
        <a:xfrm>
          <a:off x="2815746" y="507364"/>
          <a:ext cx="673179" cy="58003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B8BEBB50-55C8-49E0-A166-ECB354EC4F4E}">
      <dsp:nvSpPr>
        <dsp:cNvPr id="0" name=""/>
        <dsp:cNvSpPr/>
      </dsp:nvSpPr>
      <dsp:spPr>
        <a:xfrm>
          <a:off x="1862836" y="-157955"/>
          <a:ext cx="1462152" cy="1264933"/>
        </a:xfrm>
        <a:prstGeom prst="hexagon">
          <a:avLst>
            <a:gd name="adj" fmla="val 28570"/>
            <a:gd name="vf" fmla="val 11547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Inclusive</a:t>
          </a:r>
          <a:endParaRPr lang="en-GB" sz="1400" kern="1200"/>
        </a:p>
      </dsp:txBody>
      <dsp:txXfrm>
        <a:off x="2105146" y="51671"/>
        <a:ext cx="977532" cy="845681"/>
      </dsp:txXfrm>
    </dsp:sp>
    <dsp:sp modelId="{AAE33573-E2A8-4AFA-A369-09E2EB54A9AB}">
      <dsp:nvSpPr>
        <dsp:cNvPr id="0" name=""/>
        <dsp:cNvSpPr/>
      </dsp:nvSpPr>
      <dsp:spPr>
        <a:xfrm>
          <a:off x="3601399" y="1591717"/>
          <a:ext cx="673179" cy="58003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4108AC02-4D21-4796-8991-DB6D4BF83F83}">
      <dsp:nvSpPr>
        <dsp:cNvPr id="0" name=""/>
        <dsp:cNvSpPr/>
      </dsp:nvSpPr>
      <dsp:spPr>
        <a:xfrm>
          <a:off x="3203800" y="620063"/>
          <a:ext cx="1462152" cy="1264933"/>
        </a:xfrm>
        <a:prstGeom prst="hexagon">
          <a:avLst>
            <a:gd name="adj" fmla="val 28570"/>
            <a:gd name="vf" fmla="val 11547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Empowering</a:t>
          </a:r>
          <a:endParaRPr lang="en-GB" sz="1400" kern="1200"/>
        </a:p>
      </dsp:txBody>
      <dsp:txXfrm>
        <a:off x="3446110" y="829689"/>
        <a:ext cx="977532" cy="845681"/>
      </dsp:txXfrm>
    </dsp:sp>
    <dsp:sp modelId="{6F31D049-CFC5-4ACF-B226-25A1CE5D35F7}">
      <dsp:nvSpPr>
        <dsp:cNvPr id="0" name=""/>
        <dsp:cNvSpPr/>
      </dsp:nvSpPr>
      <dsp:spPr>
        <a:xfrm>
          <a:off x="3055634" y="2815748"/>
          <a:ext cx="673179" cy="58003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764F449A-E9BC-4A9A-8419-E20DE4C48C2F}">
      <dsp:nvSpPr>
        <dsp:cNvPr id="0" name=""/>
        <dsp:cNvSpPr/>
      </dsp:nvSpPr>
      <dsp:spPr>
        <a:xfrm>
          <a:off x="3203800" y="2149559"/>
          <a:ext cx="1462152" cy="1264933"/>
        </a:xfrm>
        <a:prstGeom prst="hexagon">
          <a:avLst>
            <a:gd name="adj" fmla="val 28570"/>
            <a:gd name="vf" fmla="val 11547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Process Oriented</a:t>
          </a:r>
          <a:endParaRPr lang="en-GB" sz="1400" kern="1200"/>
        </a:p>
      </dsp:txBody>
      <dsp:txXfrm>
        <a:off x="3446110" y="2359185"/>
        <a:ext cx="977532" cy="845681"/>
      </dsp:txXfrm>
    </dsp:sp>
    <dsp:sp modelId="{9506898B-826D-4AA4-A8C2-F9F54C4D509D}">
      <dsp:nvSpPr>
        <dsp:cNvPr id="0" name=""/>
        <dsp:cNvSpPr/>
      </dsp:nvSpPr>
      <dsp:spPr>
        <a:xfrm>
          <a:off x="1701804" y="2942807"/>
          <a:ext cx="673179" cy="58003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923118B6-DA75-41ED-8E8E-E79644F7DF30}">
      <dsp:nvSpPr>
        <dsp:cNvPr id="0" name=""/>
        <dsp:cNvSpPr/>
      </dsp:nvSpPr>
      <dsp:spPr>
        <a:xfrm>
          <a:off x="1570500" y="2612537"/>
          <a:ext cx="2192483" cy="1896755"/>
        </a:xfrm>
        <a:prstGeom prst="hexagon">
          <a:avLst>
            <a:gd name="adj" fmla="val 28570"/>
            <a:gd name="vf" fmla="val 11547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w="76200">
          <a:solidFill>
            <a:schemeClr val="tx1">
              <a:lumMod val="95000"/>
              <a:lumOff val="5000"/>
            </a:schemeClr>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Purposeful</a:t>
          </a:r>
          <a:endParaRPr lang="en-GB" sz="1400" kern="1200"/>
        </a:p>
      </dsp:txBody>
      <dsp:txXfrm>
        <a:off x="1933841" y="2926870"/>
        <a:ext cx="1465801" cy="1268089"/>
      </dsp:txXfrm>
    </dsp:sp>
    <dsp:sp modelId="{6F93116B-85FC-4706-AD3E-D2A384674F36}">
      <dsp:nvSpPr>
        <dsp:cNvPr id="0" name=""/>
        <dsp:cNvSpPr/>
      </dsp:nvSpPr>
      <dsp:spPr>
        <a:xfrm>
          <a:off x="903285" y="1858889"/>
          <a:ext cx="673179" cy="58003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9012CD9C-3A84-4EAF-A6F7-1042F8350336}">
      <dsp:nvSpPr>
        <dsp:cNvPr id="0" name=""/>
        <dsp:cNvSpPr/>
      </dsp:nvSpPr>
      <dsp:spPr>
        <a:xfrm>
          <a:off x="515646" y="2150429"/>
          <a:ext cx="1462152" cy="1264933"/>
        </a:xfrm>
        <a:prstGeom prst="hexagon">
          <a:avLst>
            <a:gd name="adj" fmla="val 28570"/>
            <a:gd name="vf" fmla="val 11547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Ethical</a:t>
          </a:r>
          <a:endParaRPr lang="en-GB" sz="1400" kern="1200"/>
        </a:p>
      </dsp:txBody>
      <dsp:txXfrm>
        <a:off x="757956" y="2360055"/>
        <a:ext cx="977532" cy="845681"/>
      </dsp:txXfrm>
    </dsp:sp>
    <dsp:sp modelId="{A85B0185-CE5F-4C29-8060-6D2BAFB077E0}">
      <dsp:nvSpPr>
        <dsp:cNvPr id="0" name=""/>
        <dsp:cNvSpPr/>
      </dsp:nvSpPr>
      <dsp:spPr>
        <a:xfrm>
          <a:off x="515646" y="618323"/>
          <a:ext cx="1462152" cy="1264933"/>
        </a:xfrm>
        <a:prstGeom prst="hexagon">
          <a:avLst>
            <a:gd name="adj" fmla="val 28570"/>
            <a:gd name="vf" fmla="val 115470"/>
          </a:avLst>
        </a:prstGeom>
        <a:solidFill>
          <a:srgbClr val="FFC000"/>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Accountable</a:t>
          </a:r>
          <a:endParaRPr lang="en-GB" sz="1400" kern="1200"/>
        </a:p>
      </dsp:txBody>
      <dsp:txXfrm>
        <a:off x="757956" y="827949"/>
        <a:ext cx="977532" cy="84568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733CCC-1C36-4FBA-A81E-37EA55DE5787}">
      <dsp:nvSpPr>
        <dsp:cNvPr id="0" name=""/>
        <dsp:cNvSpPr/>
      </dsp:nvSpPr>
      <dsp:spPr>
        <a:xfrm>
          <a:off x="1814506" y="1403741"/>
          <a:ext cx="1784216" cy="1543419"/>
        </a:xfrm>
        <a:prstGeom prst="hexagon">
          <a:avLst>
            <a:gd name="adj" fmla="val 28570"/>
            <a:gd name="vf" fmla="val 11547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RLM</a:t>
          </a:r>
          <a:endParaRPr lang="en-GB" sz="1400" kern="1200"/>
        </a:p>
      </dsp:txBody>
      <dsp:txXfrm>
        <a:off x="2110176" y="1659507"/>
        <a:ext cx="1192876" cy="1031887"/>
      </dsp:txXfrm>
    </dsp:sp>
    <dsp:sp modelId="{A97BACD9-58AA-48DD-9985-0A5828EA2DB8}">
      <dsp:nvSpPr>
        <dsp:cNvPr id="0" name=""/>
        <dsp:cNvSpPr/>
      </dsp:nvSpPr>
      <dsp:spPr>
        <a:xfrm>
          <a:off x="2931768" y="665319"/>
          <a:ext cx="673179" cy="58003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B8BEBB50-55C8-49E0-A166-ECB354EC4F4E}">
      <dsp:nvSpPr>
        <dsp:cNvPr id="0" name=""/>
        <dsp:cNvSpPr/>
      </dsp:nvSpPr>
      <dsp:spPr>
        <a:xfrm>
          <a:off x="1978858" y="0"/>
          <a:ext cx="1462152" cy="1264933"/>
        </a:xfrm>
        <a:prstGeom prst="hexagon">
          <a:avLst>
            <a:gd name="adj" fmla="val 28570"/>
            <a:gd name="vf" fmla="val 11547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Inclusive</a:t>
          </a:r>
          <a:endParaRPr lang="en-GB" sz="1400" kern="1200"/>
        </a:p>
      </dsp:txBody>
      <dsp:txXfrm>
        <a:off x="2221168" y="209626"/>
        <a:ext cx="977532" cy="845681"/>
      </dsp:txXfrm>
    </dsp:sp>
    <dsp:sp modelId="{AAE33573-E2A8-4AFA-A369-09E2EB54A9AB}">
      <dsp:nvSpPr>
        <dsp:cNvPr id="0" name=""/>
        <dsp:cNvSpPr/>
      </dsp:nvSpPr>
      <dsp:spPr>
        <a:xfrm>
          <a:off x="3717421" y="1749673"/>
          <a:ext cx="673179" cy="58003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4108AC02-4D21-4796-8991-DB6D4BF83F83}">
      <dsp:nvSpPr>
        <dsp:cNvPr id="0" name=""/>
        <dsp:cNvSpPr/>
      </dsp:nvSpPr>
      <dsp:spPr>
        <a:xfrm>
          <a:off x="3319822" y="778019"/>
          <a:ext cx="1462152" cy="1264933"/>
        </a:xfrm>
        <a:prstGeom prst="hexagon">
          <a:avLst>
            <a:gd name="adj" fmla="val 28570"/>
            <a:gd name="vf" fmla="val 11547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Empowering</a:t>
          </a:r>
          <a:endParaRPr lang="en-GB" sz="1400" kern="1200"/>
        </a:p>
      </dsp:txBody>
      <dsp:txXfrm>
        <a:off x="3562132" y="987645"/>
        <a:ext cx="977532" cy="845681"/>
      </dsp:txXfrm>
    </dsp:sp>
    <dsp:sp modelId="{6F31D049-CFC5-4ACF-B226-25A1CE5D35F7}">
      <dsp:nvSpPr>
        <dsp:cNvPr id="0" name=""/>
        <dsp:cNvSpPr/>
      </dsp:nvSpPr>
      <dsp:spPr>
        <a:xfrm>
          <a:off x="3171656" y="2973704"/>
          <a:ext cx="673179" cy="58003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764F449A-E9BC-4A9A-8419-E20DE4C48C2F}">
      <dsp:nvSpPr>
        <dsp:cNvPr id="0" name=""/>
        <dsp:cNvSpPr/>
      </dsp:nvSpPr>
      <dsp:spPr>
        <a:xfrm>
          <a:off x="3319822" y="2307514"/>
          <a:ext cx="1462152" cy="1264933"/>
        </a:xfrm>
        <a:prstGeom prst="hexagon">
          <a:avLst>
            <a:gd name="adj" fmla="val 28570"/>
            <a:gd name="vf" fmla="val 11547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Process Oriented</a:t>
          </a:r>
          <a:endParaRPr lang="en-GB" sz="1400" kern="1200"/>
        </a:p>
      </dsp:txBody>
      <dsp:txXfrm>
        <a:off x="3562132" y="2517140"/>
        <a:ext cx="977532" cy="845681"/>
      </dsp:txXfrm>
    </dsp:sp>
    <dsp:sp modelId="{9506898B-826D-4AA4-A8C2-F9F54C4D509D}">
      <dsp:nvSpPr>
        <dsp:cNvPr id="0" name=""/>
        <dsp:cNvSpPr/>
      </dsp:nvSpPr>
      <dsp:spPr>
        <a:xfrm>
          <a:off x="1817826" y="3100763"/>
          <a:ext cx="673179" cy="58003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923118B6-DA75-41ED-8E8E-E79644F7DF30}">
      <dsp:nvSpPr>
        <dsp:cNvPr id="0" name=""/>
        <dsp:cNvSpPr/>
      </dsp:nvSpPr>
      <dsp:spPr>
        <a:xfrm>
          <a:off x="1978858" y="3086404"/>
          <a:ext cx="1462152" cy="1264933"/>
        </a:xfrm>
        <a:prstGeom prst="hexagon">
          <a:avLst>
            <a:gd name="adj" fmla="val 28570"/>
            <a:gd name="vf" fmla="val 11547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Purposeful</a:t>
          </a:r>
          <a:endParaRPr lang="en-GB" sz="1400" kern="1200"/>
        </a:p>
      </dsp:txBody>
      <dsp:txXfrm>
        <a:off x="2221168" y="3296030"/>
        <a:ext cx="977532" cy="845681"/>
      </dsp:txXfrm>
    </dsp:sp>
    <dsp:sp modelId="{6F93116B-85FC-4706-AD3E-D2A384674F36}">
      <dsp:nvSpPr>
        <dsp:cNvPr id="0" name=""/>
        <dsp:cNvSpPr/>
      </dsp:nvSpPr>
      <dsp:spPr>
        <a:xfrm>
          <a:off x="1019307" y="2016845"/>
          <a:ext cx="673179" cy="58003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9012CD9C-3A84-4EAF-A6F7-1042F8350336}">
      <dsp:nvSpPr>
        <dsp:cNvPr id="0" name=""/>
        <dsp:cNvSpPr/>
      </dsp:nvSpPr>
      <dsp:spPr>
        <a:xfrm>
          <a:off x="399625" y="2107639"/>
          <a:ext cx="1926240" cy="1666423"/>
        </a:xfrm>
        <a:prstGeom prst="hexagon">
          <a:avLst>
            <a:gd name="adj" fmla="val 28570"/>
            <a:gd name="vf" fmla="val 11547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w="76200">
          <a:solidFill>
            <a:schemeClr val="tx1">
              <a:lumMod val="95000"/>
              <a:lumOff val="5000"/>
            </a:schemeClr>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Ethical</a:t>
          </a:r>
          <a:endParaRPr lang="en-GB" sz="1400" kern="1200"/>
        </a:p>
      </dsp:txBody>
      <dsp:txXfrm>
        <a:off x="718844" y="2383801"/>
        <a:ext cx="1287802" cy="1114099"/>
      </dsp:txXfrm>
    </dsp:sp>
    <dsp:sp modelId="{A85B0185-CE5F-4C29-8060-6D2BAFB077E0}">
      <dsp:nvSpPr>
        <dsp:cNvPr id="0" name=""/>
        <dsp:cNvSpPr/>
      </dsp:nvSpPr>
      <dsp:spPr>
        <a:xfrm>
          <a:off x="631668" y="776278"/>
          <a:ext cx="1462152" cy="1264933"/>
        </a:xfrm>
        <a:prstGeom prst="hexagon">
          <a:avLst>
            <a:gd name="adj" fmla="val 28570"/>
            <a:gd name="vf" fmla="val 115470"/>
          </a:avLst>
        </a:prstGeom>
        <a:solidFill>
          <a:srgbClr val="FFC000"/>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Accountable</a:t>
          </a:r>
          <a:endParaRPr lang="en-GB" sz="1400" kern="1200"/>
        </a:p>
      </dsp:txBody>
      <dsp:txXfrm>
        <a:off x="873978" y="985904"/>
        <a:ext cx="977532" cy="84568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733CCC-1C36-4FBA-A81E-37EA55DE5787}">
      <dsp:nvSpPr>
        <dsp:cNvPr id="0" name=""/>
        <dsp:cNvSpPr/>
      </dsp:nvSpPr>
      <dsp:spPr>
        <a:xfrm>
          <a:off x="1835389" y="1403741"/>
          <a:ext cx="1784216" cy="1543419"/>
        </a:xfrm>
        <a:prstGeom prst="hexagon">
          <a:avLst>
            <a:gd name="adj" fmla="val 28570"/>
            <a:gd name="vf" fmla="val 11547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RLM</a:t>
          </a:r>
          <a:endParaRPr lang="en-GB" sz="1400" kern="1200"/>
        </a:p>
      </dsp:txBody>
      <dsp:txXfrm>
        <a:off x="2131059" y="1659507"/>
        <a:ext cx="1192876" cy="1031887"/>
      </dsp:txXfrm>
    </dsp:sp>
    <dsp:sp modelId="{A97BACD9-58AA-48DD-9985-0A5828EA2DB8}">
      <dsp:nvSpPr>
        <dsp:cNvPr id="0" name=""/>
        <dsp:cNvSpPr/>
      </dsp:nvSpPr>
      <dsp:spPr>
        <a:xfrm>
          <a:off x="2952651" y="665319"/>
          <a:ext cx="673179" cy="58003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B8BEBB50-55C8-49E0-A166-ECB354EC4F4E}">
      <dsp:nvSpPr>
        <dsp:cNvPr id="0" name=""/>
        <dsp:cNvSpPr/>
      </dsp:nvSpPr>
      <dsp:spPr>
        <a:xfrm>
          <a:off x="1999741" y="0"/>
          <a:ext cx="1462152" cy="1264933"/>
        </a:xfrm>
        <a:prstGeom prst="hexagon">
          <a:avLst>
            <a:gd name="adj" fmla="val 28570"/>
            <a:gd name="vf" fmla="val 11547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Inclusive</a:t>
          </a:r>
          <a:endParaRPr lang="en-GB" sz="1400" kern="1200"/>
        </a:p>
      </dsp:txBody>
      <dsp:txXfrm>
        <a:off x="2242051" y="209626"/>
        <a:ext cx="977532" cy="845681"/>
      </dsp:txXfrm>
    </dsp:sp>
    <dsp:sp modelId="{AAE33573-E2A8-4AFA-A369-09E2EB54A9AB}">
      <dsp:nvSpPr>
        <dsp:cNvPr id="0" name=""/>
        <dsp:cNvSpPr/>
      </dsp:nvSpPr>
      <dsp:spPr>
        <a:xfrm>
          <a:off x="3738304" y="1749673"/>
          <a:ext cx="673179" cy="58003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4108AC02-4D21-4796-8991-DB6D4BF83F83}">
      <dsp:nvSpPr>
        <dsp:cNvPr id="0" name=""/>
        <dsp:cNvSpPr/>
      </dsp:nvSpPr>
      <dsp:spPr>
        <a:xfrm>
          <a:off x="3340705" y="778019"/>
          <a:ext cx="1462152" cy="1264933"/>
        </a:xfrm>
        <a:prstGeom prst="hexagon">
          <a:avLst>
            <a:gd name="adj" fmla="val 28570"/>
            <a:gd name="vf" fmla="val 11547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Empowering</a:t>
          </a:r>
          <a:endParaRPr lang="en-GB" sz="1400" kern="1200"/>
        </a:p>
      </dsp:txBody>
      <dsp:txXfrm>
        <a:off x="3583015" y="987645"/>
        <a:ext cx="977532" cy="845681"/>
      </dsp:txXfrm>
    </dsp:sp>
    <dsp:sp modelId="{6F31D049-CFC5-4ACF-B226-25A1CE5D35F7}">
      <dsp:nvSpPr>
        <dsp:cNvPr id="0" name=""/>
        <dsp:cNvSpPr/>
      </dsp:nvSpPr>
      <dsp:spPr>
        <a:xfrm>
          <a:off x="3192539" y="2973704"/>
          <a:ext cx="673179" cy="58003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764F449A-E9BC-4A9A-8419-E20DE4C48C2F}">
      <dsp:nvSpPr>
        <dsp:cNvPr id="0" name=""/>
        <dsp:cNvSpPr/>
      </dsp:nvSpPr>
      <dsp:spPr>
        <a:xfrm>
          <a:off x="3340705" y="2307514"/>
          <a:ext cx="1462152" cy="1264933"/>
        </a:xfrm>
        <a:prstGeom prst="hexagon">
          <a:avLst>
            <a:gd name="adj" fmla="val 28570"/>
            <a:gd name="vf" fmla="val 11547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Process Oriented</a:t>
          </a:r>
          <a:endParaRPr lang="en-GB" sz="1400" kern="1200"/>
        </a:p>
      </dsp:txBody>
      <dsp:txXfrm>
        <a:off x="3583015" y="2517140"/>
        <a:ext cx="977532" cy="845681"/>
      </dsp:txXfrm>
    </dsp:sp>
    <dsp:sp modelId="{9506898B-826D-4AA4-A8C2-F9F54C4D509D}">
      <dsp:nvSpPr>
        <dsp:cNvPr id="0" name=""/>
        <dsp:cNvSpPr/>
      </dsp:nvSpPr>
      <dsp:spPr>
        <a:xfrm>
          <a:off x="1838709" y="3100763"/>
          <a:ext cx="673179" cy="58003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923118B6-DA75-41ED-8E8E-E79644F7DF30}">
      <dsp:nvSpPr>
        <dsp:cNvPr id="0" name=""/>
        <dsp:cNvSpPr/>
      </dsp:nvSpPr>
      <dsp:spPr>
        <a:xfrm>
          <a:off x="1999741" y="3086404"/>
          <a:ext cx="1462152" cy="1264933"/>
        </a:xfrm>
        <a:prstGeom prst="hexagon">
          <a:avLst>
            <a:gd name="adj" fmla="val 28570"/>
            <a:gd name="vf" fmla="val 11547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Purposeful</a:t>
          </a:r>
          <a:endParaRPr lang="en-GB" sz="1400" kern="1200"/>
        </a:p>
      </dsp:txBody>
      <dsp:txXfrm>
        <a:off x="2242051" y="3296030"/>
        <a:ext cx="977532" cy="845681"/>
      </dsp:txXfrm>
    </dsp:sp>
    <dsp:sp modelId="{6F93116B-85FC-4706-AD3E-D2A384674F36}">
      <dsp:nvSpPr>
        <dsp:cNvPr id="0" name=""/>
        <dsp:cNvSpPr/>
      </dsp:nvSpPr>
      <dsp:spPr>
        <a:xfrm>
          <a:off x="1040190" y="2016845"/>
          <a:ext cx="673179" cy="58003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9012CD9C-3A84-4EAF-A6F7-1042F8350336}">
      <dsp:nvSpPr>
        <dsp:cNvPr id="0" name=""/>
        <dsp:cNvSpPr/>
      </dsp:nvSpPr>
      <dsp:spPr>
        <a:xfrm>
          <a:off x="652551" y="2308384"/>
          <a:ext cx="1462152" cy="1264933"/>
        </a:xfrm>
        <a:prstGeom prst="hexagon">
          <a:avLst>
            <a:gd name="adj" fmla="val 28570"/>
            <a:gd name="vf" fmla="val 11547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Ethical</a:t>
          </a:r>
          <a:endParaRPr lang="en-GB" sz="1400" kern="1200"/>
        </a:p>
      </dsp:txBody>
      <dsp:txXfrm>
        <a:off x="894861" y="2518010"/>
        <a:ext cx="977532" cy="845681"/>
      </dsp:txXfrm>
    </dsp:sp>
    <dsp:sp modelId="{A85B0185-CE5F-4C29-8060-6D2BAFB077E0}">
      <dsp:nvSpPr>
        <dsp:cNvPr id="0" name=""/>
        <dsp:cNvSpPr/>
      </dsp:nvSpPr>
      <dsp:spPr>
        <a:xfrm>
          <a:off x="378741" y="539400"/>
          <a:ext cx="2009772" cy="1738689"/>
        </a:xfrm>
        <a:prstGeom prst="hexagon">
          <a:avLst>
            <a:gd name="adj" fmla="val 28570"/>
            <a:gd name="vf" fmla="val 115470"/>
          </a:avLst>
        </a:prstGeom>
        <a:solidFill>
          <a:srgbClr val="FFC000"/>
        </a:solidFill>
        <a:ln w="76200">
          <a:solidFill>
            <a:schemeClr val="tx1">
              <a:lumMod val="95000"/>
              <a:lumOff val="5000"/>
            </a:schemeClr>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Accountable</a:t>
          </a:r>
          <a:endParaRPr lang="en-GB" sz="1400" kern="1200"/>
        </a:p>
      </dsp:txBody>
      <dsp:txXfrm>
        <a:off x="711803" y="827538"/>
        <a:ext cx="1343648" cy="116241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733CCC-1C36-4FBA-A81E-37EA55DE5787}">
      <dsp:nvSpPr>
        <dsp:cNvPr id="0" name=""/>
        <dsp:cNvSpPr/>
      </dsp:nvSpPr>
      <dsp:spPr>
        <a:xfrm>
          <a:off x="1698484" y="1403741"/>
          <a:ext cx="1784216" cy="1543419"/>
        </a:xfrm>
        <a:prstGeom prst="hexagon">
          <a:avLst>
            <a:gd name="adj" fmla="val 28570"/>
            <a:gd name="vf" fmla="val 11547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RLM</a:t>
          </a:r>
          <a:endParaRPr lang="en-GB" sz="1400" kern="1200"/>
        </a:p>
      </dsp:txBody>
      <dsp:txXfrm>
        <a:off x="1994154" y="1659507"/>
        <a:ext cx="1192876" cy="1031887"/>
      </dsp:txXfrm>
    </dsp:sp>
    <dsp:sp modelId="{A97BACD9-58AA-48DD-9985-0A5828EA2DB8}">
      <dsp:nvSpPr>
        <dsp:cNvPr id="0" name=""/>
        <dsp:cNvSpPr/>
      </dsp:nvSpPr>
      <dsp:spPr>
        <a:xfrm>
          <a:off x="2815746" y="665319"/>
          <a:ext cx="673179" cy="58003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B8BEBB50-55C8-49E0-A166-ECB354EC4F4E}">
      <dsp:nvSpPr>
        <dsp:cNvPr id="0" name=""/>
        <dsp:cNvSpPr/>
      </dsp:nvSpPr>
      <dsp:spPr>
        <a:xfrm>
          <a:off x="1862836" y="0"/>
          <a:ext cx="1462152" cy="1264933"/>
        </a:xfrm>
        <a:prstGeom prst="hexagon">
          <a:avLst>
            <a:gd name="adj" fmla="val 28570"/>
            <a:gd name="vf" fmla="val 11547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Inclusive</a:t>
          </a:r>
          <a:endParaRPr lang="en-GB" sz="1400" kern="1200"/>
        </a:p>
      </dsp:txBody>
      <dsp:txXfrm>
        <a:off x="2105146" y="209626"/>
        <a:ext cx="977532" cy="845681"/>
      </dsp:txXfrm>
    </dsp:sp>
    <dsp:sp modelId="{AAE33573-E2A8-4AFA-A369-09E2EB54A9AB}">
      <dsp:nvSpPr>
        <dsp:cNvPr id="0" name=""/>
        <dsp:cNvSpPr/>
      </dsp:nvSpPr>
      <dsp:spPr>
        <a:xfrm>
          <a:off x="3601399" y="1749673"/>
          <a:ext cx="673179" cy="58003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4108AC02-4D21-4796-8991-DB6D4BF83F83}">
      <dsp:nvSpPr>
        <dsp:cNvPr id="0" name=""/>
        <dsp:cNvSpPr/>
      </dsp:nvSpPr>
      <dsp:spPr>
        <a:xfrm>
          <a:off x="3203800" y="778019"/>
          <a:ext cx="1462152" cy="1264933"/>
        </a:xfrm>
        <a:prstGeom prst="hexagon">
          <a:avLst>
            <a:gd name="adj" fmla="val 28570"/>
            <a:gd name="vf" fmla="val 11547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Empowering</a:t>
          </a:r>
          <a:endParaRPr lang="en-GB" sz="1400" kern="1200"/>
        </a:p>
      </dsp:txBody>
      <dsp:txXfrm>
        <a:off x="3446110" y="987645"/>
        <a:ext cx="977532" cy="845681"/>
      </dsp:txXfrm>
    </dsp:sp>
    <dsp:sp modelId="{6F31D049-CFC5-4ACF-B226-25A1CE5D35F7}">
      <dsp:nvSpPr>
        <dsp:cNvPr id="0" name=""/>
        <dsp:cNvSpPr/>
      </dsp:nvSpPr>
      <dsp:spPr>
        <a:xfrm>
          <a:off x="3055634" y="2973704"/>
          <a:ext cx="673179" cy="58003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764F449A-E9BC-4A9A-8419-E20DE4C48C2F}">
      <dsp:nvSpPr>
        <dsp:cNvPr id="0" name=""/>
        <dsp:cNvSpPr/>
      </dsp:nvSpPr>
      <dsp:spPr>
        <a:xfrm>
          <a:off x="3203800" y="2307514"/>
          <a:ext cx="1462152" cy="1264933"/>
        </a:xfrm>
        <a:prstGeom prst="hexagon">
          <a:avLst>
            <a:gd name="adj" fmla="val 28570"/>
            <a:gd name="vf" fmla="val 11547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Process Oriented</a:t>
          </a:r>
          <a:endParaRPr lang="en-GB" sz="1400" kern="1200"/>
        </a:p>
      </dsp:txBody>
      <dsp:txXfrm>
        <a:off x="3446110" y="2517140"/>
        <a:ext cx="977532" cy="845681"/>
      </dsp:txXfrm>
    </dsp:sp>
    <dsp:sp modelId="{9506898B-826D-4AA4-A8C2-F9F54C4D509D}">
      <dsp:nvSpPr>
        <dsp:cNvPr id="0" name=""/>
        <dsp:cNvSpPr/>
      </dsp:nvSpPr>
      <dsp:spPr>
        <a:xfrm>
          <a:off x="1701804" y="3100763"/>
          <a:ext cx="673179" cy="58003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923118B6-DA75-41ED-8E8E-E79644F7DF30}">
      <dsp:nvSpPr>
        <dsp:cNvPr id="0" name=""/>
        <dsp:cNvSpPr/>
      </dsp:nvSpPr>
      <dsp:spPr>
        <a:xfrm>
          <a:off x="1862836" y="3086404"/>
          <a:ext cx="1462152" cy="1264933"/>
        </a:xfrm>
        <a:prstGeom prst="hexagon">
          <a:avLst>
            <a:gd name="adj" fmla="val 28570"/>
            <a:gd name="vf" fmla="val 11547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Purposeful</a:t>
          </a:r>
          <a:endParaRPr lang="en-GB" sz="1400" kern="1200"/>
        </a:p>
      </dsp:txBody>
      <dsp:txXfrm>
        <a:off x="2105146" y="3296030"/>
        <a:ext cx="977532" cy="845681"/>
      </dsp:txXfrm>
    </dsp:sp>
    <dsp:sp modelId="{6F93116B-85FC-4706-AD3E-D2A384674F36}">
      <dsp:nvSpPr>
        <dsp:cNvPr id="0" name=""/>
        <dsp:cNvSpPr/>
      </dsp:nvSpPr>
      <dsp:spPr>
        <a:xfrm>
          <a:off x="903285" y="2016845"/>
          <a:ext cx="673179" cy="58003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9012CD9C-3A84-4EAF-A6F7-1042F8350336}">
      <dsp:nvSpPr>
        <dsp:cNvPr id="0" name=""/>
        <dsp:cNvSpPr/>
      </dsp:nvSpPr>
      <dsp:spPr>
        <a:xfrm>
          <a:off x="515646" y="2308384"/>
          <a:ext cx="1462152" cy="1264933"/>
        </a:xfrm>
        <a:prstGeom prst="hexagon">
          <a:avLst>
            <a:gd name="adj" fmla="val 28570"/>
            <a:gd name="vf" fmla="val 11547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Ethical</a:t>
          </a:r>
          <a:endParaRPr lang="en-GB" sz="1400" kern="1200"/>
        </a:p>
      </dsp:txBody>
      <dsp:txXfrm>
        <a:off x="757956" y="2518010"/>
        <a:ext cx="977532" cy="845681"/>
      </dsp:txXfrm>
    </dsp:sp>
    <dsp:sp modelId="{A85B0185-CE5F-4C29-8060-6D2BAFB077E0}">
      <dsp:nvSpPr>
        <dsp:cNvPr id="0" name=""/>
        <dsp:cNvSpPr/>
      </dsp:nvSpPr>
      <dsp:spPr>
        <a:xfrm>
          <a:off x="515646" y="776278"/>
          <a:ext cx="1462152" cy="1264933"/>
        </a:xfrm>
        <a:prstGeom prst="hexagon">
          <a:avLst>
            <a:gd name="adj" fmla="val 28570"/>
            <a:gd name="vf" fmla="val 115470"/>
          </a:avLst>
        </a:prstGeom>
        <a:solidFill>
          <a:srgbClr val="FFC000"/>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Accountable</a:t>
          </a:r>
          <a:endParaRPr lang="en-GB" sz="1400" kern="1200"/>
        </a:p>
      </dsp:txBody>
      <dsp:txXfrm>
        <a:off x="757956" y="985904"/>
        <a:ext cx="977532" cy="84568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06T16:01:27.980"/>
    </inkml:context>
    <inkml:brush xml:id="br0">
      <inkml:brushProperty name="width" value="0.1" units="cm"/>
      <inkml:brushProperty name="height" value="0.1" units="cm"/>
      <inkml:brushProperty name="color" value="#AE198D"/>
      <inkml:brushProperty name="inkEffects" value="galaxy"/>
      <inkml:brushProperty name="anchorX" value="0"/>
      <inkml:brushProperty name="anchorY" value="0"/>
      <inkml:brushProperty name="scaleFactor" value="0.5"/>
    </inkml:brush>
  </inkml:definitions>
  <inkml:trace contextRef="#ctx0" brushRef="#br0">220 0 24575,'0'0'0,"0"5"0,0 11 0,0 5 0,0 9 0,0 4 0,0-1 0,0 5 0,0-1 0,0-2 0,0-3 0,0 3 0,0 4 0,0-1 0,0-2 0,0-3 0,0-3 0,0 4 0,0-2 0,0 5 0,0-2 0,0 4 0,0-1 0,0-3 0,0 2 0,0 4 0,0-2 0,0-3 0,0-2 0,0-4 0,0-1 0,0-2 0,0-1 0,0-1 0,0 1 0,0-1 0,0 0 0,0 1 0,0 0 0,0 0 0,0-1 0,0 1 0,0 0 0,0 0 0,-5-5 0,-6-5 0,1-11 0,-5-5 0,2-8 0,-2-1 0,2-6 0,-2 3 0,2-4 0,-1 3 0,2-3 0,-3-1 0,4-3 0,2-3 0,-3 4 0,3-1 0,2 0 0,2-2 0,-3 4 0,1-1 0,7 4 0,6 5 0,7 13 0,0 9 0,4 7 0,-2 5 0,2-3 0,-4 2 0,-2 0 0,1 1 0,-2 0 0,-3 1 0,3-4 0,-1-1 0,2-5 0,-1 2 0,4-5 0,2-2 0,-2-10 0,-2-7 0,-4-7 0,3-1 0,-3-3 0,-1-3 0,-2-2 0,2 4 0,5 5 0,-1-2 0,-1-1 0,2 4 0,3 2 0,-1-2 0,2 4 0,-3-4 0,-3-3 0,2 3 0,3 2 0,-2-2 0,3 2 0,-3-2 0,2 2 0,2 2 0,-2 3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D12053C8-D1C8-4A26-BA44-2EEFE04D6A4E}" type="datetimeFigureOut">
              <a:rPr lang="en-GB" smtClean="0"/>
              <a:t>19/06/2024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7CFC80-4C4B-457C-87F6-9C1AD6F39EAC}" type="slidenum">
              <a:rPr lang="en-GB" smtClean="0"/>
              <a:t>‹#›</a:t>
            </a:fld>
            <a:endParaRPr lang="en-GB"/>
          </a:p>
        </p:txBody>
      </p:sp>
    </p:spTree>
    <p:extLst>
      <p:ext uri="{BB962C8B-B14F-4D97-AF65-F5344CB8AC3E}">
        <p14:creationId xmlns:p14="http://schemas.microsoft.com/office/powerpoint/2010/main" val="14905157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3" Type="http://schemas.openxmlformats.org/officeDocument/2006/relationships/hyperlink" Target="http://journals.sagepub.com/doi/abs/10.1177/1464993416674302" TargetMode="External"/><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7CFC80-4C4B-457C-87F6-9C1AD6F39EAC}" type="slidenum">
              <a:rPr lang="en-GB" smtClean="0"/>
              <a:t>1</a:t>
            </a:fld>
            <a:endParaRPr lang="en-GB"/>
          </a:p>
        </p:txBody>
      </p:sp>
    </p:spTree>
    <p:extLst>
      <p:ext uri="{BB962C8B-B14F-4D97-AF65-F5344CB8AC3E}">
        <p14:creationId xmlns:p14="http://schemas.microsoft.com/office/powerpoint/2010/main" val="35638696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7CFC80-4C4B-457C-87F6-9C1AD6F39EAC}" type="slidenum">
              <a:rPr lang="en-GB" smtClean="0"/>
              <a:t>12</a:t>
            </a:fld>
            <a:endParaRPr lang="en-GB"/>
          </a:p>
        </p:txBody>
      </p:sp>
    </p:spTree>
    <p:extLst>
      <p:ext uri="{BB962C8B-B14F-4D97-AF65-F5344CB8AC3E}">
        <p14:creationId xmlns:p14="http://schemas.microsoft.com/office/powerpoint/2010/main" val="32966430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You may wish to touch on a preliminary ‘activity vs purpose’ point.</a:t>
            </a:r>
            <a:endParaRPr lang="en-GB"/>
          </a:p>
        </p:txBody>
      </p:sp>
      <p:sp>
        <p:nvSpPr>
          <p:cNvPr id="4" name="Slide Number Placeholder 3"/>
          <p:cNvSpPr>
            <a:spLocks noGrp="1"/>
          </p:cNvSpPr>
          <p:nvPr>
            <p:ph type="sldNum" sz="quarter" idx="5"/>
          </p:nvPr>
        </p:nvSpPr>
        <p:spPr/>
        <p:txBody>
          <a:bodyPr/>
          <a:lstStyle/>
          <a:p>
            <a:fld id="{1C7CFC80-4C4B-457C-87F6-9C1AD6F39EAC}" type="slidenum">
              <a:rPr lang="en-GB" smtClean="0"/>
              <a:t>13</a:t>
            </a:fld>
            <a:endParaRPr lang="en-GB"/>
          </a:p>
        </p:txBody>
      </p:sp>
    </p:spTree>
    <p:extLst>
      <p:ext uri="{BB962C8B-B14F-4D97-AF65-F5344CB8AC3E}">
        <p14:creationId xmlns:p14="http://schemas.microsoft.com/office/powerpoint/2010/main" val="36744606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Give them 5 minutes deliberation, 5 minutes shoutout feedback max. </a:t>
            </a:r>
          </a:p>
          <a:p>
            <a:endParaRPr lang="en-IE" dirty="0"/>
          </a:p>
          <a:p>
            <a:r>
              <a:rPr lang="en-IE" dirty="0"/>
              <a:t>Write it up on some flipchart. Tack it to a wall.</a:t>
            </a:r>
            <a:endParaRPr lang="en-GB" dirty="0"/>
          </a:p>
        </p:txBody>
      </p:sp>
      <p:sp>
        <p:nvSpPr>
          <p:cNvPr id="4" name="Slide Number Placeholder 3"/>
          <p:cNvSpPr>
            <a:spLocks noGrp="1"/>
          </p:cNvSpPr>
          <p:nvPr>
            <p:ph type="sldNum" sz="quarter" idx="5"/>
          </p:nvPr>
        </p:nvSpPr>
        <p:spPr/>
        <p:txBody>
          <a:bodyPr/>
          <a:lstStyle/>
          <a:p>
            <a:fld id="{1C7CFC80-4C4B-457C-87F6-9C1AD6F39EAC}" type="slidenum">
              <a:rPr lang="en-GB" smtClean="0"/>
              <a:t>14</a:t>
            </a:fld>
            <a:endParaRPr lang="en-GB"/>
          </a:p>
        </p:txBody>
      </p:sp>
    </p:spTree>
    <p:extLst>
      <p:ext uri="{BB962C8B-B14F-4D97-AF65-F5344CB8AC3E}">
        <p14:creationId xmlns:p14="http://schemas.microsoft.com/office/powerpoint/2010/main" val="32415905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Give them 5 minutes deliberation, 5 minutes shoutout feedback max. </a:t>
            </a:r>
          </a:p>
          <a:p>
            <a:endParaRPr lang="en-IE" dirty="0"/>
          </a:p>
          <a:p>
            <a:r>
              <a:rPr lang="en-IE" dirty="0"/>
              <a:t>Write it up on some flipchart. Tack it to a wall.</a:t>
            </a:r>
            <a:endParaRPr lang="en-GB" dirty="0"/>
          </a:p>
        </p:txBody>
      </p:sp>
      <p:sp>
        <p:nvSpPr>
          <p:cNvPr id="4" name="Slide Number Placeholder 3"/>
          <p:cNvSpPr>
            <a:spLocks noGrp="1"/>
          </p:cNvSpPr>
          <p:nvPr>
            <p:ph type="sldNum" sz="quarter" idx="5"/>
          </p:nvPr>
        </p:nvSpPr>
        <p:spPr/>
        <p:txBody>
          <a:bodyPr/>
          <a:lstStyle/>
          <a:p>
            <a:fld id="{1C7CFC80-4C4B-457C-87F6-9C1AD6F39EAC}" type="slidenum">
              <a:rPr lang="en-GB" smtClean="0"/>
              <a:t>15</a:t>
            </a:fld>
            <a:endParaRPr lang="en-GB"/>
          </a:p>
        </p:txBody>
      </p:sp>
    </p:spTree>
    <p:extLst>
      <p:ext uri="{BB962C8B-B14F-4D97-AF65-F5344CB8AC3E}">
        <p14:creationId xmlns:p14="http://schemas.microsoft.com/office/powerpoint/2010/main" val="12283493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Provide a space for your crew to consider each of these and perhaps suggest more if they’re well animated. Point out that none of these things is the be-all and end-all for the SU. Hint at the possibility that none of these is the final purpose.</a:t>
            </a:r>
            <a:endParaRPr lang="en-GB" dirty="0"/>
          </a:p>
        </p:txBody>
      </p:sp>
      <p:sp>
        <p:nvSpPr>
          <p:cNvPr id="4" name="Slide Number Placeholder 3"/>
          <p:cNvSpPr>
            <a:spLocks noGrp="1"/>
          </p:cNvSpPr>
          <p:nvPr>
            <p:ph type="sldNum" sz="quarter" idx="5"/>
          </p:nvPr>
        </p:nvSpPr>
        <p:spPr/>
        <p:txBody>
          <a:bodyPr/>
          <a:lstStyle/>
          <a:p>
            <a:fld id="{1C7CFC80-4C4B-457C-87F6-9C1AD6F39EAC}" type="slidenum">
              <a:rPr lang="en-GB" smtClean="0"/>
              <a:t>16</a:t>
            </a:fld>
            <a:endParaRPr lang="en-GB"/>
          </a:p>
        </p:txBody>
      </p:sp>
    </p:spTree>
    <p:extLst>
      <p:ext uri="{BB962C8B-B14F-4D97-AF65-F5344CB8AC3E}">
        <p14:creationId xmlns:p14="http://schemas.microsoft.com/office/powerpoint/2010/main" val="27465578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Trainees may baulk at this. You should explain that all the other activities of the SU are services you provide to establish the SU as the friend and legitimate representative of the students, but that when push comes to shove, the whole objective of the SU is to secure change. The Next slide will reinforce this.</a:t>
            </a:r>
          </a:p>
          <a:p>
            <a:endParaRPr lang="en-IE" dirty="0"/>
          </a:p>
        </p:txBody>
      </p:sp>
      <p:sp>
        <p:nvSpPr>
          <p:cNvPr id="4" name="Slide Number Placeholder 3"/>
          <p:cNvSpPr>
            <a:spLocks noGrp="1"/>
          </p:cNvSpPr>
          <p:nvPr>
            <p:ph type="sldNum" sz="quarter" idx="5"/>
          </p:nvPr>
        </p:nvSpPr>
        <p:spPr/>
        <p:txBody>
          <a:bodyPr/>
          <a:lstStyle/>
          <a:p>
            <a:fld id="{1C7CFC80-4C4B-457C-87F6-9C1AD6F39EAC}" type="slidenum">
              <a:rPr lang="en-GB" smtClean="0"/>
              <a:t>18</a:t>
            </a:fld>
            <a:endParaRPr lang="en-GB"/>
          </a:p>
        </p:txBody>
      </p:sp>
    </p:spTree>
    <p:extLst>
      <p:ext uri="{BB962C8B-B14F-4D97-AF65-F5344CB8AC3E}">
        <p14:creationId xmlns:p14="http://schemas.microsoft.com/office/powerpoint/2010/main" val="24919654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that there will be other issues on campus and across education which emerge as the biggest changes needed. Explain that some of these issues are constants in the life of our movement.</a:t>
            </a:r>
          </a:p>
          <a:p>
            <a:endParaRPr lang="en-US" dirty="0"/>
          </a:p>
          <a:p>
            <a:r>
              <a:rPr lang="en-US" dirty="0"/>
              <a:t>If it’s hard to read the picture, it reads ‘Keep you coins, I want change”</a:t>
            </a:r>
          </a:p>
          <a:p>
            <a:endParaRPr lang="en-US" dirty="0"/>
          </a:p>
        </p:txBody>
      </p:sp>
      <p:sp>
        <p:nvSpPr>
          <p:cNvPr id="4" name="Slide Number Placeholder 3"/>
          <p:cNvSpPr>
            <a:spLocks noGrp="1"/>
          </p:cNvSpPr>
          <p:nvPr>
            <p:ph type="sldNum" sz="quarter" idx="5"/>
          </p:nvPr>
        </p:nvSpPr>
        <p:spPr/>
        <p:txBody>
          <a:bodyPr/>
          <a:lstStyle/>
          <a:p>
            <a:fld id="{1C7CFC80-4C4B-457C-87F6-9C1AD6F39EAC}" type="slidenum">
              <a:rPr lang="en-GB" smtClean="0"/>
              <a:t>19</a:t>
            </a:fld>
            <a:endParaRPr lang="en-GB"/>
          </a:p>
        </p:txBody>
      </p:sp>
    </p:spTree>
    <p:extLst>
      <p:ext uri="{BB962C8B-B14F-4D97-AF65-F5344CB8AC3E}">
        <p14:creationId xmlns:p14="http://schemas.microsoft.com/office/powerpoint/2010/main" val="35921838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Three nice videos. I didn’t have the heart to cut it. They make exactly the same point. They’re also good crack.</a:t>
            </a:r>
            <a:endParaRPr lang="en-GB" dirty="0"/>
          </a:p>
        </p:txBody>
      </p:sp>
      <p:sp>
        <p:nvSpPr>
          <p:cNvPr id="4" name="Slide Number Placeholder 3"/>
          <p:cNvSpPr>
            <a:spLocks noGrp="1"/>
          </p:cNvSpPr>
          <p:nvPr>
            <p:ph type="sldNum" sz="quarter" idx="5"/>
          </p:nvPr>
        </p:nvSpPr>
        <p:spPr/>
        <p:txBody>
          <a:bodyPr/>
          <a:lstStyle/>
          <a:p>
            <a:fld id="{1C7CFC80-4C4B-457C-87F6-9C1AD6F39EAC}" type="slidenum">
              <a:rPr lang="en-GB" smtClean="0"/>
              <a:t>20</a:t>
            </a:fld>
            <a:endParaRPr lang="en-GB"/>
          </a:p>
        </p:txBody>
      </p:sp>
    </p:spTree>
    <p:extLst>
      <p:ext uri="{BB962C8B-B14F-4D97-AF65-F5344CB8AC3E}">
        <p14:creationId xmlns:p14="http://schemas.microsoft.com/office/powerpoint/2010/main" val="18984636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dirty="0"/>
              <a:t>Ask your officers to whip out their phones and check their own SU website.</a:t>
            </a:r>
          </a:p>
          <a:p>
            <a:endParaRPr lang="en-GB" noProof="0" dirty="0"/>
          </a:p>
          <a:p>
            <a:r>
              <a:rPr lang="en-GB" noProof="0" dirty="0"/>
              <a:t>Explain that the risk of a personalized hero worship SU is that it relies on personalities who will turn over every year and will create fluxes in the activities of the Union.  By being broader based and recognizing SUs are about the members, more continuity and involvement is free to occur.  Besides – if the student isn’t YOU, where do they fit in?</a:t>
            </a:r>
          </a:p>
        </p:txBody>
      </p:sp>
      <p:sp>
        <p:nvSpPr>
          <p:cNvPr id="4" name="Slide Number Placeholder 3"/>
          <p:cNvSpPr>
            <a:spLocks noGrp="1"/>
          </p:cNvSpPr>
          <p:nvPr>
            <p:ph type="sldNum" sz="quarter" idx="5"/>
          </p:nvPr>
        </p:nvSpPr>
        <p:spPr/>
        <p:txBody>
          <a:bodyPr/>
          <a:lstStyle/>
          <a:p>
            <a:fld id="{1C7CFC80-4C4B-457C-87F6-9C1AD6F39EAC}" type="slidenum">
              <a:rPr lang="en-GB" smtClean="0"/>
              <a:t>21</a:t>
            </a:fld>
            <a:endParaRPr lang="en-GB"/>
          </a:p>
        </p:txBody>
      </p:sp>
    </p:spTree>
    <p:extLst>
      <p:ext uri="{BB962C8B-B14F-4D97-AF65-F5344CB8AC3E}">
        <p14:creationId xmlns:p14="http://schemas.microsoft.com/office/powerpoint/2010/main" val="25321236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Make it clear that each successful officer owns all these hats and has to be prepared to swap them according to the job to be done. The skillsets are different but they’re equally important. Some people have strengths in some areas and are weaker in other areas – that’s absolutely fine.</a:t>
            </a:r>
            <a:endParaRPr lang="en-GB"/>
          </a:p>
        </p:txBody>
      </p:sp>
      <p:sp>
        <p:nvSpPr>
          <p:cNvPr id="4" name="Slide Number Placeholder 3"/>
          <p:cNvSpPr>
            <a:spLocks noGrp="1"/>
          </p:cNvSpPr>
          <p:nvPr>
            <p:ph type="sldNum" sz="quarter" idx="5"/>
          </p:nvPr>
        </p:nvSpPr>
        <p:spPr/>
        <p:txBody>
          <a:bodyPr/>
          <a:lstStyle/>
          <a:p>
            <a:fld id="{1C7CFC80-4C4B-457C-87F6-9C1AD6F39EAC}" type="slidenum">
              <a:rPr lang="en-GB" smtClean="0"/>
              <a:t>22</a:t>
            </a:fld>
            <a:endParaRPr lang="en-GB"/>
          </a:p>
        </p:txBody>
      </p:sp>
    </p:spTree>
    <p:extLst>
      <p:ext uri="{BB962C8B-B14F-4D97-AF65-F5344CB8AC3E}">
        <p14:creationId xmlns:p14="http://schemas.microsoft.com/office/powerpoint/2010/main" val="30407891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7CFC80-4C4B-457C-87F6-9C1AD6F39EAC}" type="slidenum">
              <a:rPr lang="en-GB" smtClean="0"/>
              <a:t>2</a:t>
            </a:fld>
            <a:endParaRPr lang="en-GB"/>
          </a:p>
        </p:txBody>
      </p:sp>
    </p:spTree>
    <p:extLst>
      <p:ext uri="{BB962C8B-B14F-4D97-AF65-F5344CB8AC3E}">
        <p14:creationId xmlns:p14="http://schemas.microsoft.com/office/powerpoint/2010/main" val="34299298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Allow a conversation about those conflicts. Next slide will have some tensions illustrated.</a:t>
            </a:r>
            <a:endParaRPr lang="en-IE" dirty="0"/>
          </a:p>
        </p:txBody>
      </p:sp>
      <p:sp>
        <p:nvSpPr>
          <p:cNvPr id="4" name="Slide Number Placeholder 3"/>
          <p:cNvSpPr>
            <a:spLocks noGrp="1"/>
          </p:cNvSpPr>
          <p:nvPr>
            <p:ph type="sldNum" sz="quarter" idx="5"/>
          </p:nvPr>
        </p:nvSpPr>
        <p:spPr/>
        <p:txBody>
          <a:bodyPr/>
          <a:lstStyle/>
          <a:p>
            <a:fld id="{1C7CFC80-4C4B-457C-87F6-9C1AD6F39EAC}" type="slidenum">
              <a:rPr lang="en-GB" smtClean="0"/>
              <a:t>23</a:t>
            </a:fld>
            <a:endParaRPr lang="en-GB"/>
          </a:p>
        </p:txBody>
      </p:sp>
    </p:spTree>
    <p:extLst>
      <p:ext uri="{BB962C8B-B14F-4D97-AF65-F5344CB8AC3E}">
        <p14:creationId xmlns:p14="http://schemas.microsoft.com/office/powerpoint/2010/main" val="14159566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Allow this to run a little.  Explain that “The student movement has recognised the decisions of the Trades Union movement, so long as processes to ensure the voices of the union members have been heard.”</a:t>
            </a:r>
          </a:p>
          <a:p>
            <a:endParaRPr lang="en-IE" dirty="0"/>
          </a:p>
          <a:p>
            <a:r>
              <a:rPr lang="en-IE" dirty="0"/>
              <a:t>The traditional USI line is that every group in society has a right to seek vindication for their interests. By supporting the existence of a space for the trades union movement to express their concerns and causes, our right to do the same is preserved.</a:t>
            </a:r>
          </a:p>
          <a:p>
            <a:endParaRPr lang="en-IE" dirty="0"/>
          </a:p>
          <a:p>
            <a:endParaRPr lang="en-IE" dirty="0"/>
          </a:p>
        </p:txBody>
      </p:sp>
      <p:sp>
        <p:nvSpPr>
          <p:cNvPr id="4" name="Slide Number Placeholder 3"/>
          <p:cNvSpPr>
            <a:spLocks noGrp="1"/>
          </p:cNvSpPr>
          <p:nvPr>
            <p:ph type="sldNum" sz="quarter" idx="5"/>
          </p:nvPr>
        </p:nvSpPr>
        <p:spPr/>
        <p:txBody>
          <a:bodyPr/>
          <a:lstStyle/>
          <a:p>
            <a:fld id="{1C7CFC80-4C4B-457C-87F6-9C1AD6F39EAC}" type="slidenum">
              <a:rPr lang="en-GB" smtClean="0"/>
              <a:t>24</a:t>
            </a:fld>
            <a:endParaRPr lang="en-GB"/>
          </a:p>
        </p:txBody>
      </p:sp>
    </p:spTree>
    <p:extLst>
      <p:ext uri="{BB962C8B-B14F-4D97-AF65-F5344CB8AC3E}">
        <p14:creationId xmlns:p14="http://schemas.microsoft.com/office/powerpoint/2010/main" val="16921470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Point out that every year is different, but that most of the issues which occur in student life can be understood with reference to problems in the past.  The other officers in their position around the country and the other officers in their Union can help them figure these tensions out.</a:t>
            </a:r>
          </a:p>
          <a:p>
            <a:endParaRPr lang="en-GB" dirty="0"/>
          </a:p>
        </p:txBody>
      </p:sp>
      <p:sp>
        <p:nvSpPr>
          <p:cNvPr id="4" name="Slide Number Placeholder 3"/>
          <p:cNvSpPr>
            <a:spLocks noGrp="1"/>
          </p:cNvSpPr>
          <p:nvPr>
            <p:ph type="sldNum" sz="quarter" idx="5"/>
          </p:nvPr>
        </p:nvSpPr>
        <p:spPr/>
        <p:txBody>
          <a:bodyPr/>
          <a:lstStyle/>
          <a:p>
            <a:fld id="{1C7CFC80-4C4B-457C-87F6-9C1AD6F39EAC}" type="slidenum">
              <a:rPr lang="en-GB" smtClean="0"/>
              <a:t>25</a:t>
            </a:fld>
            <a:endParaRPr lang="en-GB"/>
          </a:p>
        </p:txBody>
      </p:sp>
    </p:spTree>
    <p:extLst>
      <p:ext uri="{BB962C8B-B14F-4D97-AF65-F5344CB8AC3E}">
        <p14:creationId xmlns:p14="http://schemas.microsoft.com/office/powerpoint/2010/main" val="6469689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7CFC80-4C4B-457C-87F6-9C1AD6F39EAC}" type="slidenum">
              <a:rPr lang="en-GB" smtClean="0"/>
              <a:t>26</a:t>
            </a:fld>
            <a:endParaRPr lang="en-GB"/>
          </a:p>
        </p:txBody>
      </p:sp>
    </p:spTree>
    <p:extLst>
      <p:ext uri="{BB962C8B-B14F-4D97-AF65-F5344CB8AC3E}">
        <p14:creationId xmlns:p14="http://schemas.microsoft.com/office/powerpoint/2010/main" val="80181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7CFC80-4C4B-457C-87F6-9C1AD6F39EAC}" type="slidenum">
              <a:rPr lang="en-GB" smtClean="0"/>
              <a:t>27</a:t>
            </a:fld>
            <a:endParaRPr lang="en-GB"/>
          </a:p>
        </p:txBody>
      </p:sp>
    </p:spTree>
    <p:extLst>
      <p:ext uri="{BB962C8B-B14F-4D97-AF65-F5344CB8AC3E}">
        <p14:creationId xmlns:p14="http://schemas.microsoft.com/office/powerpoint/2010/main" val="19640367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Exercise 1: Give them the Plasticine and Instruction Sheet 1</a:t>
            </a:r>
          </a:p>
          <a:p>
            <a:endParaRPr lang="en-IE" dirty="0"/>
          </a:p>
          <a:p>
            <a:endParaRPr lang="en-GB" dirty="0"/>
          </a:p>
        </p:txBody>
      </p:sp>
      <p:sp>
        <p:nvSpPr>
          <p:cNvPr id="4" name="Slide Number Placeholder 3"/>
          <p:cNvSpPr>
            <a:spLocks noGrp="1"/>
          </p:cNvSpPr>
          <p:nvPr>
            <p:ph type="sldNum" sz="quarter" idx="5"/>
          </p:nvPr>
        </p:nvSpPr>
        <p:spPr/>
        <p:txBody>
          <a:bodyPr/>
          <a:lstStyle/>
          <a:p>
            <a:fld id="{1C7CFC80-4C4B-457C-87F6-9C1AD6F39EAC}" type="slidenum">
              <a:rPr lang="en-GB" smtClean="0"/>
              <a:t>28</a:t>
            </a:fld>
            <a:endParaRPr lang="en-GB"/>
          </a:p>
        </p:txBody>
      </p:sp>
    </p:spTree>
    <p:extLst>
      <p:ext uri="{BB962C8B-B14F-4D97-AF65-F5344CB8AC3E}">
        <p14:creationId xmlns:p14="http://schemas.microsoft.com/office/powerpoint/2010/main" val="40736980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7CFC80-4C4B-457C-87F6-9C1AD6F39EAC}" type="slidenum">
              <a:rPr lang="en-GB" smtClean="0"/>
              <a:t>29</a:t>
            </a:fld>
            <a:endParaRPr lang="en-GB"/>
          </a:p>
        </p:txBody>
      </p:sp>
    </p:spTree>
    <p:extLst>
      <p:ext uri="{BB962C8B-B14F-4D97-AF65-F5344CB8AC3E}">
        <p14:creationId xmlns:p14="http://schemas.microsoft.com/office/powerpoint/2010/main" val="1796184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7CFC80-4C4B-457C-87F6-9C1AD6F39EAC}" type="slidenum">
              <a:rPr lang="en-GB" smtClean="0"/>
              <a:t>30</a:t>
            </a:fld>
            <a:endParaRPr lang="en-GB"/>
          </a:p>
        </p:txBody>
      </p:sp>
    </p:spTree>
    <p:extLst>
      <p:ext uri="{BB962C8B-B14F-4D97-AF65-F5344CB8AC3E}">
        <p14:creationId xmlns:p14="http://schemas.microsoft.com/office/powerpoint/2010/main" val="25277708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Explain that, whether they like it or not, this analysis satisfies for almost all teams. They will be excited at the start, they will have rows as they push the envelope, they will begin to get up to speed, they will then be excellent – and then it’s time to adjourn.  </a:t>
            </a:r>
          </a:p>
          <a:p>
            <a:endParaRPr lang="en-IE" dirty="0"/>
          </a:p>
          <a:p>
            <a:r>
              <a:rPr lang="en-IE" dirty="0"/>
              <a:t>Point out that they may form many smaller teams and that by understanding this dynamic, they will be able to recognise the STORMING and not get bent out of shape over it.</a:t>
            </a:r>
            <a:endParaRPr lang="en-GB" dirty="0"/>
          </a:p>
        </p:txBody>
      </p:sp>
      <p:sp>
        <p:nvSpPr>
          <p:cNvPr id="4" name="Slide Number Placeholder 3"/>
          <p:cNvSpPr>
            <a:spLocks noGrp="1"/>
          </p:cNvSpPr>
          <p:nvPr>
            <p:ph type="sldNum" sz="quarter" idx="5"/>
          </p:nvPr>
        </p:nvSpPr>
        <p:spPr/>
        <p:txBody>
          <a:bodyPr/>
          <a:lstStyle/>
          <a:p>
            <a:fld id="{1C7CFC80-4C4B-457C-87F6-9C1AD6F39EAC}" type="slidenum">
              <a:rPr lang="en-GB" smtClean="0"/>
              <a:t>32</a:t>
            </a:fld>
            <a:endParaRPr lang="en-GB"/>
          </a:p>
        </p:txBody>
      </p:sp>
    </p:spTree>
    <p:extLst>
      <p:ext uri="{BB962C8B-B14F-4D97-AF65-F5344CB8AC3E}">
        <p14:creationId xmlns:p14="http://schemas.microsoft.com/office/powerpoint/2010/main" val="1743071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Explain that sometimes communication needs to be one-on-one and sometimes it can be helpful to engage the whole team. But keeping the whole team aware of what’s going on is vital to ensuring everyone feels included and everyone can feel empowered to offer their best.</a:t>
            </a:r>
          </a:p>
        </p:txBody>
      </p:sp>
      <p:sp>
        <p:nvSpPr>
          <p:cNvPr id="4" name="Slide Number Placeholder 3"/>
          <p:cNvSpPr>
            <a:spLocks noGrp="1"/>
          </p:cNvSpPr>
          <p:nvPr>
            <p:ph type="sldNum" sz="quarter" idx="5"/>
          </p:nvPr>
        </p:nvSpPr>
        <p:spPr/>
        <p:txBody>
          <a:bodyPr/>
          <a:lstStyle/>
          <a:p>
            <a:fld id="{1C7CFC80-4C4B-457C-87F6-9C1AD6F39EAC}" type="slidenum">
              <a:rPr lang="en-GB" smtClean="0"/>
              <a:t>33</a:t>
            </a:fld>
            <a:endParaRPr lang="en-GB"/>
          </a:p>
        </p:txBody>
      </p:sp>
    </p:spTree>
    <p:extLst>
      <p:ext uri="{BB962C8B-B14F-4D97-AF65-F5344CB8AC3E}">
        <p14:creationId xmlns:p14="http://schemas.microsoft.com/office/powerpoint/2010/main" val="4963403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Merriam Webster Dictionary definition.  Tell the group that the point of this series of sessions is to create clarity for them about their purpose as SU officers. </a:t>
            </a:r>
            <a:endParaRPr lang="en-GB" dirty="0"/>
          </a:p>
        </p:txBody>
      </p:sp>
      <p:sp>
        <p:nvSpPr>
          <p:cNvPr id="4" name="Slide Number Placeholder 3"/>
          <p:cNvSpPr>
            <a:spLocks noGrp="1"/>
          </p:cNvSpPr>
          <p:nvPr>
            <p:ph type="sldNum" sz="quarter" idx="5"/>
          </p:nvPr>
        </p:nvSpPr>
        <p:spPr/>
        <p:txBody>
          <a:bodyPr/>
          <a:lstStyle/>
          <a:p>
            <a:fld id="{1C7CFC80-4C4B-457C-87F6-9C1AD6F39EAC}" type="slidenum">
              <a:rPr lang="en-GB" smtClean="0"/>
              <a:t>3</a:t>
            </a:fld>
            <a:endParaRPr lang="en-GB"/>
          </a:p>
        </p:txBody>
      </p:sp>
    </p:spTree>
    <p:extLst>
      <p:ext uri="{BB962C8B-B14F-4D97-AF65-F5344CB8AC3E}">
        <p14:creationId xmlns:p14="http://schemas.microsoft.com/office/powerpoint/2010/main" val="21310798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7CFC80-4C4B-457C-87F6-9C1AD6F39EAC}" type="slidenum">
              <a:rPr lang="en-GB" smtClean="0"/>
              <a:t>34</a:t>
            </a:fld>
            <a:endParaRPr lang="en-GB"/>
          </a:p>
        </p:txBody>
      </p:sp>
    </p:spTree>
    <p:extLst>
      <p:ext uri="{BB962C8B-B14F-4D97-AF65-F5344CB8AC3E}">
        <p14:creationId xmlns:p14="http://schemas.microsoft.com/office/powerpoint/2010/main" val="17954239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7CFC80-4C4B-457C-87F6-9C1AD6F39EAC}" type="slidenum">
              <a:rPr lang="en-GB" smtClean="0"/>
              <a:t>35</a:t>
            </a:fld>
            <a:endParaRPr lang="en-GB"/>
          </a:p>
        </p:txBody>
      </p:sp>
    </p:spTree>
    <p:extLst>
      <p:ext uri="{BB962C8B-B14F-4D97-AF65-F5344CB8AC3E}">
        <p14:creationId xmlns:p14="http://schemas.microsoft.com/office/powerpoint/2010/main" val="33760782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7CFC80-4C4B-457C-87F6-9C1AD6F39EAC}" type="slidenum">
              <a:rPr lang="en-GB" smtClean="0"/>
              <a:t>36</a:t>
            </a:fld>
            <a:endParaRPr lang="en-GB"/>
          </a:p>
        </p:txBody>
      </p:sp>
    </p:spTree>
    <p:extLst>
      <p:ext uri="{BB962C8B-B14F-4D97-AF65-F5344CB8AC3E}">
        <p14:creationId xmlns:p14="http://schemas.microsoft.com/office/powerpoint/2010/main" val="4625761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1C7CFC80-4C4B-457C-87F6-9C1AD6F39EAC}" type="slidenum">
              <a:rPr lang="en-GB" smtClean="0"/>
              <a:t>37</a:t>
            </a:fld>
            <a:endParaRPr lang="en-GB"/>
          </a:p>
        </p:txBody>
      </p:sp>
    </p:spTree>
    <p:extLst>
      <p:ext uri="{BB962C8B-B14F-4D97-AF65-F5344CB8AC3E}">
        <p14:creationId xmlns:p14="http://schemas.microsoft.com/office/powerpoint/2010/main" val="34287232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Explain the following:</a:t>
            </a:r>
          </a:p>
          <a:p>
            <a:endParaRPr lang="en-IE" dirty="0"/>
          </a:p>
          <a:p>
            <a:r>
              <a:rPr lang="en-IE" dirty="0"/>
              <a:t>Elected in March</a:t>
            </a:r>
          </a:p>
          <a:p>
            <a:r>
              <a:rPr lang="en-IE" dirty="0"/>
              <a:t>Start the Job in June or July </a:t>
            </a:r>
          </a:p>
          <a:p>
            <a:r>
              <a:rPr lang="en-IE" dirty="0"/>
              <a:t>So, 8 months until the election to replace you.</a:t>
            </a:r>
          </a:p>
          <a:p>
            <a:endParaRPr lang="en-IE" dirty="0"/>
          </a:p>
          <a:p>
            <a:r>
              <a:rPr lang="en-IE" dirty="0"/>
              <a:t>Students begin in Sept/Oct</a:t>
            </a:r>
          </a:p>
          <a:p>
            <a:r>
              <a:rPr lang="en-IE" dirty="0"/>
              <a:t>10 weeks contact time, but it’s much harder in the last two weeks because of assignment pressure</a:t>
            </a:r>
          </a:p>
          <a:p>
            <a:r>
              <a:rPr lang="en-IE" dirty="0"/>
              <a:t>Then Xmas</a:t>
            </a:r>
          </a:p>
          <a:p>
            <a:r>
              <a:rPr lang="en-IE" dirty="0"/>
              <a:t>Immediately after Xmas have to decide if you’re running again</a:t>
            </a:r>
          </a:p>
          <a:p>
            <a:r>
              <a:rPr lang="en-IE" dirty="0"/>
              <a:t>6 weeks contact time then elections</a:t>
            </a:r>
          </a:p>
          <a:p>
            <a:r>
              <a:rPr lang="en-IE" dirty="0"/>
              <a:t>Then 2/3 weeks contact time then Congress</a:t>
            </a:r>
          </a:p>
          <a:p>
            <a:r>
              <a:rPr lang="en-IE" dirty="0"/>
              <a:t>Then no more students.</a:t>
            </a:r>
          </a:p>
          <a:p>
            <a:endParaRPr lang="en-IE" dirty="0"/>
          </a:p>
          <a:p>
            <a:r>
              <a:rPr lang="en-IE" dirty="0"/>
              <a:t>365 days in the year</a:t>
            </a:r>
          </a:p>
          <a:p>
            <a:r>
              <a:rPr lang="en-IE" dirty="0"/>
              <a:t>But 2/7ths of those are weekends = 255 days</a:t>
            </a:r>
          </a:p>
          <a:p>
            <a:r>
              <a:rPr lang="en-IE" dirty="0"/>
              <a:t>Minus 9 bank holidays = 246 days</a:t>
            </a:r>
          </a:p>
          <a:p>
            <a:r>
              <a:rPr lang="en-IE" dirty="0"/>
              <a:t>Minus 20 days annual leave = 226 days</a:t>
            </a:r>
          </a:p>
          <a:p>
            <a:r>
              <a:rPr lang="en-IE" dirty="0"/>
              <a:t>Minus days where students are not on campus = 110 days.</a:t>
            </a:r>
          </a:p>
          <a:p>
            <a:endParaRPr lang="en-IE" dirty="0"/>
          </a:p>
          <a:p>
            <a:r>
              <a:rPr lang="en-IE" dirty="0"/>
              <a:t>8 National Councils per year</a:t>
            </a:r>
          </a:p>
          <a:p>
            <a:r>
              <a:rPr lang="en-IE" dirty="0"/>
              <a:t>4 days at USI Congress</a:t>
            </a:r>
          </a:p>
          <a:p>
            <a:r>
              <a:rPr lang="en-IE" dirty="0"/>
              <a:t>7 days at USI training…</a:t>
            </a:r>
          </a:p>
          <a:p>
            <a:endParaRPr lang="en-IE" dirty="0"/>
          </a:p>
          <a:p>
            <a:r>
              <a:rPr lang="en-IE" dirty="0"/>
              <a:t>When we consider all of these variable dates, we arrive at: 78 days of unrestricted on-campus contact days with students.</a:t>
            </a:r>
          </a:p>
        </p:txBody>
      </p:sp>
      <p:sp>
        <p:nvSpPr>
          <p:cNvPr id="4" name="Slide Number Placeholder 3"/>
          <p:cNvSpPr>
            <a:spLocks noGrp="1"/>
          </p:cNvSpPr>
          <p:nvPr>
            <p:ph type="sldNum" sz="quarter" idx="5"/>
          </p:nvPr>
        </p:nvSpPr>
        <p:spPr/>
        <p:txBody>
          <a:bodyPr/>
          <a:lstStyle/>
          <a:p>
            <a:fld id="{1C7CFC80-4C4B-457C-87F6-9C1AD6F39EAC}" type="slidenum">
              <a:rPr lang="en-GB" smtClean="0"/>
              <a:t>38</a:t>
            </a:fld>
            <a:endParaRPr lang="en-GB"/>
          </a:p>
        </p:txBody>
      </p:sp>
    </p:spTree>
    <p:extLst>
      <p:ext uri="{BB962C8B-B14F-4D97-AF65-F5344CB8AC3E}">
        <p14:creationId xmlns:p14="http://schemas.microsoft.com/office/powerpoint/2010/main" val="40715013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Explain that this is an average, and there may be a few days more or fewer.</a:t>
            </a:r>
          </a:p>
          <a:p>
            <a:endParaRPr lang="en-IE" dirty="0"/>
          </a:p>
          <a:p>
            <a:r>
              <a:rPr lang="en-IE" dirty="0"/>
              <a:t>These are days to be preparing, developing relationships and strengthening your union for the future and whomever comes after you.</a:t>
            </a:r>
          </a:p>
        </p:txBody>
      </p:sp>
      <p:sp>
        <p:nvSpPr>
          <p:cNvPr id="4" name="Slide Number Placeholder 3"/>
          <p:cNvSpPr>
            <a:spLocks noGrp="1"/>
          </p:cNvSpPr>
          <p:nvPr>
            <p:ph type="sldNum" sz="quarter" idx="5"/>
          </p:nvPr>
        </p:nvSpPr>
        <p:spPr/>
        <p:txBody>
          <a:bodyPr/>
          <a:lstStyle/>
          <a:p>
            <a:fld id="{1C7CFC80-4C4B-457C-87F6-9C1AD6F39EAC}" type="slidenum">
              <a:rPr lang="en-GB" smtClean="0"/>
              <a:t>39</a:t>
            </a:fld>
            <a:endParaRPr lang="en-GB"/>
          </a:p>
        </p:txBody>
      </p:sp>
    </p:spTree>
    <p:extLst>
      <p:ext uri="{BB962C8B-B14F-4D97-AF65-F5344CB8AC3E}">
        <p14:creationId xmlns:p14="http://schemas.microsoft.com/office/powerpoint/2010/main" val="30553061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7CFC80-4C4B-457C-87F6-9C1AD6F39EAC}" type="slidenum">
              <a:rPr lang="en-GB" smtClean="0"/>
              <a:t>40</a:t>
            </a:fld>
            <a:endParaRPr lang="en-GB"/>
          </a:p>
        </p:txBody>
      </p:sp>
    </p:spTree>
    <p:extLst>
      <p:ext uri="{BB962C8B-B14F-4D97-AF65-F5344CB8AC3E}">
        <p14:creationId xmlns:p14="http://schemas.microsoft.com/office/powerpoint/2010/main" val="34201089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google search for Stephen Covey ‘big rocks’ gives an excellent video, if you have 8 minutes of your life you don’t want to get back.</a:t>
            </a:r>
          </a:p>
          <a:p>
            <a:endParaRPr lang="en-GB" dirty="0"/>
          </a:p>
          <a:p>
            <a:r>
              <a:rPr lang="en-GB" dirty="0"/>
              <a:t>Explain that if we fill the jar with the sand of unimportant tasks – the ‘busy work’ there will be no time or space for the big rocks.  Major projects need major attention and need to be prioritised.  Get them in the jar first, then the little rocks, then get (preferably as little as possible) sand in there.</a:t>
            </a:r>
          </a:p>
        </p:txBody>
      </p:sp>
      <p:sp>
        <p:nvSpPr>
          <p:cNvPr id="4" name="Slide Number Placeholder 3"/>
          <p:cNvSpPr>
            <a:spLocks noGrp="1"/>
          </p:cNvSpPr>
          <p:nvPr>
            <p:ph type="sldNum" sz="quarter" idx="5"/>
          </p:nvPr>
        </p:nvSpPr>
        <p:spPr/>
        <p:txBody>
          <a:bodyPr/>
          <a:lstStyle/>
          <a:p>
            <a:fld id="{1C7CFC80-4C4B-457C-87F6-9C1AD6F39EAC}" type="slidenum">
              <a:rPr lang="en-GB" smtClean="0"/>
              <a:t>41</a:t>
            </a:fld>
            <a:endParaRPr lang="en-GB"/>
          </a:p>
        </p:txBody>
      </p:sp>
    </p:spTree>
    <p:extLst>
      <p:ext uri="{BB962C8B-B14F-4D97-AF65-F5344CB8AC3E}">
        <p14:creationId xmlns:p14="http://schemas.microsoft.com/office/powerpoint/2010/main" val="14710295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The START manual will be given to all trainees.  It’s a self-guided self-care workbook designed to help officers build resilience and seek support.  It was developed by USI through the National Office for Suicide Prevention.</a:t>
            </a:r>
            <a:endParaRPr lang="en-GB" dirty="0"/>
          </a:p>
        </p:txBody>
      </p:sp>
      <p:sp>
        <p:nvSpPr>
          <p:cNvPr id="4" name="Slide Number Placeholder 3"/>
          <p:cNvSpPr>
            <a:spLocks noGrp="1"/>
          </p:cNvSpPr>
          <p:nvPr>
            <p:ph type="sldNum" sz="quarter" idx="5"/>
          </p:nvPr>
        </p:nvSpPr>
        <p:spPr/>
        <p:txBody>
          <a:bodyPr/>
          <a:lstStyle/>
          <a:p>
            <a:fld id="{1C7CFC80-4C4B-457C-87F6-9C1AD6F39EAC}" type="slidenum">
              <a:rPr lang="en-GB" smtClean="0"/>
              <a:t>42</a:t>
            </a:fld>
            <a:endParaRPr lang="en-GB"/>
          </a:p>
        </p:txBody>
      </p:sp>
    </p:spTree>
    <p:extLst>
      <p:ext uri="{BB962C8B-B14F-4D97-AF65-F5344CB8AC3E}">
        <p14:creationId xmlns:p14="http://schemas.microsoft.com/office/powerpoint/2010/main" val="34887733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7CFC80-4C4B-457C-87F6-9C1AD6F39EAC}" type="slidenum">
              <a:rPr lang="en-GB" smtClean="0"/>
              <a:t>43</a:t>
            </a:fld>
            <a:endParaRPr lang="en-GB"/>
          </a:p>
        </p:txBody>
      </p:sp>
    </p:spTree>
    <p:extLst>
      <p:ext uri="{BB962C8B-B14F-4D97-AF65-F5344CB8AC3E}">
        <p14:creationId xmlns:p14="http://schemas.microsoft.com/office/powerpoint/2010/main" val="6253156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Please add the names into your slide as soon as you can. They can be added before the session if possible.</a:t>
            </a:r>
          </a:p>
          <a:p>
            <a:endParaRPr lang="en-IE" dirty="0"/>
          </a:p>
          <a:p>
            <a:r>
              <a:rPr lang="en-IE" dirty="0"/>
              <a:t>If someone joins your group that you weren’t expecting, interrogate them. If they have a good reason to change groups that’s OK, but let the other trainers know via WhatsApp</a:t>
            </a:r>
          </a:p>
          <a:p>
            <a:endParaRPr lang="en-IE" dirty="0"/>
          </a:p>
        </p:txBody>
      </p:sp>
      <p:sp>
        <p:nvSpPr>
          <p:cNvPr id="4" name="Slide Number Placeholder 3"/>
          <p:cNvSpPr>
            <a:spLocks noGrp="1"/>
          </p:cNvSpPr>
          <p:nvPr>
            <p:ph type="sldNum" sz="quarter" idx="5"/>
          </p:nvPr>
        </p:nvSpPr>
        <p:spPr/>
        <p:txBody>
          <a:bodyPr/>
          <a:lstStyle/>
          <a:p>
            <a:fld id="{1C7CFC80-4C4B-457C-87F6-9C1AD6F39EAC}" type="slidenum">
              <a:rPr lang="en-GB" smtClean="0"/>
              <a:t>4</a:t>
            </a:fld>
            <a:endParaRPr lang="en-GB"/>
          </a:p>
        </p:txBody>
      </p:sp>
    </p:spTree>
    <p:extLst>
      <p:ext uri="{BB962C8B-B14F-4D97-AF65-F5344CB8AC3E}">
        <p14:creationId xmlns:p14="http://schemas.microsoft.com/office/powerpoint/2010/main" val="9333327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A bit of an opportunity to vent and reflect on bad practice or good practice.  They’re seeking reassurance.</a:t>
            </a:r>
          </a:p>
          <a:p>
            <a:endParaRPr lang="en-GB" dirty="0"/>
          </a:p>
        </p:txBody>
      </p:sp>
      <p:sp>
        <p:nvSpPr>
          <p:cNvPr id="4" name="Slide Number Placeholder 3"/>
          <p:cNvSpPr>
            <a:spLocks noGrp="1"/>
          </p:cNvSpPr>
          <p:nvPr>
            <p:ph type="sldNum" sz="quarter" idx="5"/>
          </p:nvPr>
        </p:nvSpPr>
        <p:spPr/>
        <p:txBody>
          <a:bodyPr/>
          <a:lstStyle/>
          <a:p>
            <a:fld id="{1C7CFC80-4C4B-457C-87F6-9C1AD6F39EAC}" type="slidenum">
              <a:rPr lang="en-GB" smtClean="0"/>
              <a:t>44</a:t>
            </a:fld>
            <a:endParaRPr lang="en-GB"/>
          </a:p>
        </p:txBody>
      </p:sp>
    </p:spTree>
    <p:extLst>
      <p:ext uri="{BB962C8B-B14F-4D97-AF65-F5344CB8AC3E}">
        <p14:creationId xmlns:p14="http://schemas.microsoft.com/office/powerpoint/2010/main" val="24817079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Ask members of your group to discuss these leaders, or to suggest others. If you’re unsure of the leaders, consider having Wikipedia open for it. </a:t>
            </a:r>
          </a:p>
          <a:p>
            <a:r>
              <a:rPr lang="en-IE" dirty="0"/>
              <a:t>The point isn’t knowledge, it’s that leadership comes from many sources, isn’t always elected and has many aspects. Speak to this if you wish, but make the point that every person in this slide has people who think they’re awesome and people who think they’re the literal worst.</a:t>
            </a:r>
          </a:p>
          <a:p>
            <a:r>
              <a:rPr lang="en-IE" dirty="0"/>
              <a:t>Mahatma Gandhi, Nationalist revolutionary leader of India</a:t>
            </a:r>
          </a:p>
          <a:p>
            <a:r>
              <a:rPr lang="en-IE" dirty="0"/>
              <a:t>Volodymir Zelenskyy, President of Ukraine</a:t>
            </a:r>
          </a:p>
          <a:p>
            <a:r>
              <a:rPr lang="en-IE" dirty="0"/>
              <a:t>Emma Little Pengelly MLA, DUP Deputy First Minister of Northern Ireland</a:t>
            </a:r>
          </a:p>
          <a:p>
            <a:r>
              <a:rPr lang="en-IE" dirty="0"/>
              <a:t>Vladimir Putin, President of Russia</a:t>
            </a:r>
          </a:p>
          <a:p>
            <a:r>
              <a:rPr lang="en-IE" dirty="0"/>
              <a:t>Donald Trump, former President of the United States of ‘</a:t>
            </a:r>
            <a:r>
              <a:rPr lang="en-IE" dirty="0" err="1"/>
              <a:t>Murica</a:t>
            </a:r>
            <a:r>
              <a:rPr lang="en-IE" dirty="0"/>
              <a:t> </a:t>
            </a:r>
          </a:p>
          <a:p>
            <a:r>
              <a:rPr lang="en-IE" dirty="0"/>
              <a:t>President Macron of France</a:t>
            </a:r>
          </a:p>
          <a:p>
            <a:r>
              <a:rPr lang="en-IE" dirty="0"/>
              <a:t>Rosa Parks Civil Rights leader USA</a:t>
            </a:r>
          </a:p>
          <a:p>
            <a:r>
              <a:rPr lang="en-IE" dirty="0"/>
              <a:t>Holly Cairns TD, Leader of the Social Democrats in Ireland</a:t>
            </a:r>
          </a:p>
          <a:p>
            <a:endParaRPr lang="en-IE" dirty="0"/>
          </a:p>
          <a:p>
            <a:r>
              <a:rPr lang="en-IE" dirty="0"/>
              <a:t>The thing to get from this is that lots of leaders follow lots of guiding principles. We strive to be one over the other.  We recognise that everyone on this page is a leader – we don’t want to emulate all of them. We don’t have to love them</a:t>
            </a:r>
            <a:endParaRPr lang="en-GB" dirty="0"/>
          </a:p>
        </p:txBody>
      </p:sp>
      <p:sp>
        <p:nvSpPr>
          <p:cNvPr id="4" name="Slide Number Placeholder 3"/>
          <p:cNvSpPr>
            <a:spLocks noGrp="1"/>
          </p:cNvSpPr>
          <p:nvPr>
            <p:ph type="sldNum" sz="quarter" idx="5"/>
          </p:nvPr>
        </p:nvSpPr>
        <p:spPr/>
        <p:txBody>
          <a:bodyPr/>
          <a:lstStyle/>
          <a:p>
            <a:fld id="{1C7CFC80-4C4B-457C-87F6-9C1AD6F39EAC}" type="slidenum">
              <a:rPr lang="en-GB" smtClean="0"/>
              <a:t>45</a:t>
            </a:fld>
            <a:endParaRPr lang="en-GB"/>
          </a:p>
        </p:txBody>
      </p:sp>
    </p:spTree>
    <p:extLst>
      <p:ext uri="{BB962C8B-B14F-4D97-AF65-F5344CB8AC3E}">
        <p14:creationId xmlns:p14="http://schemas.microsoft.com/office/powerpoint/2010/main" val="31171897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HAND OUT THE FIDGET TOYS AND SWEETIES</a:t>
            </a:r>
          </a:p>
        </p:txBody>
      </p:sp>
      <p:sp>
        <p:nvSpPr>
          <p:cNvPr id="4" name="Slide Number Placeholder 3"/>
          <p:cNvSpPr>
            <a:spLocks noGrp="1"/>
          </p:cNvSpPr>
          <p:nvPr>
            <p:ph type="sldNum" sz="quarter" idx="5"/>
          </p:nvPr>
        </p:nvSpPr>
        <p:spPr/>
        <p:txBody>
          <a:bodyPr/>
          <a:lstStyle/>
          <a:p>
            <a:fld id="{1C7CFC80-4C4B-457C-87F6-9C1AD6F39EAC}" type="slidenum">
              <a:rPr lang="en-GB" smtClean="0"/>
              <a:t>46</a:t>
            </a:fld>
            <a:endParaRPr lang="en-GB"/>
          </a:p>
        </p:txBody>
      </p:sp>
    </p:spTree>
    <p:extLst>
      <p:ext uri="{BB962C8B-B14F-4D97-AF65-F5344CB8AC3E}">
        <p14:creationId xmlns:p14="http://schemas.microsoft.com/office/powerpoint/2010/main" val="17519075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The pretext here is “A good leader tries to…”</a:t>
            </a:r>
          </a:p>
          <a:p>
            <a:r>
              <a:rPr lang="en-IE" dirty="0"/>
              <a:t>Ask the group if they honestly respect viewpoints which differ from theirs</a:t>
            </a:r>
          </a:p>
          <a:p>
            <a:r>
              <a:rPr lang="en-IE" dirty="0"/>
              <a:t>Speak to the need to ensure that those who perhaps feel not part of the clique or are experiencing imposter syndrome are able to contribute.</a:t>
            </a:r>
            <a:endParaRPr lang="en-GB" dirty="0"/>
          </a:p>
        </p:txBody>
      </p:sp>
      <p:sp>
        <p:nvSpPr>
          <p:cNvPr id="4" name="Slide Number Placeholder 3"/>
          <p:cNvSpPr>
            <a:spLocks noGrp="1"/>
          </p:cNvSpPr>
          <p:nvPr>
            <p:ph type="sldNum" sz="quarter" idx="5"/>
          </p:nvPr>
        </p:nvSpPr>
        <p:spPr/>
        <p:txBody>
          <a:bodyPr/>
          <a:lstStyle/>
          <a:p>
            <a:fld id="{1C7CFC80-4C4B-457C-87F6-9C1AD6F39EAC}" type="slidenum">
              <a:rPr lang="en-GB" smtClean="0"/>
              <a:t>47</a:t>
            </a:fld>
            <a:endParaRPr lang="en-GB"/>
          </a:p>
        </p:txBody>
      </p:sp>
    </p:spTree>
    <p:extLst>
      <p:ext uri="{BB962C8B-B14F-4D97-AF65-F5344CB8AC3E}">
        <p14:creationId xmlns:p14="http://schemas.microsoft.com/office/powerpoint/2010/main" val="42551350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The pretext here is “A good leader tries to…”</a:t>
            </a:r>
          </a:p>
          <a:p>
            <a:r>
              <a:rPr lang="en-IE" dirty="0"/>
              <a:t>Explain that micromanagement will instil a sense in the team member that you don’t trust them. </a:t>
            </a:r>
          </a:p>
          <a:p>
            <a:r>
              <a:rPr lang="en-IE" dirty="0"/>
              <a:t>Explain that major activities require delegation, and that when difficult decisions have to be made, if people consider the needs of the whole organisation, they can usually be trusted to make good decisions.</a:t>
            </a:r>
          </a:p>
          <a:p>
            <a:endParaRPr lang="en-GB" dirty="0"/>
          </a:p>
        </p:txBody>
      </p:sp>
      <p:sp>
        <p:nvSpPr>
          <p:cNvPr id="4" name="Slide Number Placeholder 3"/>
          <p:cNvSpPr>
            <a:spLocks noGrp="1"/>
          </p:cNvSpPr>
          <p:nvPr>
            <p:ph type="sldNum" sz="quarter" idx="5"/>
          </p:nvPr>
        </p:nvSpPr>
        <p:spPr/>
        <p:txBody>
          <a:bodyPr/>
          <a:lstStyle/>
          <a:p>
            <a:fld id="{1C7CFC80-4C4B-457C-87F6-9C1AD6F39EAC}" type="slidenum">
              <a:rPr lang="en-GB" smtClean="0"/>
              <a:t>48</a:t>
            </a:fld>
            <a:endParaRPr lang="en-GB"/>
          </a:p>
        </p:txBody>
      </p:sp>
    </p:spTree>
    <p:extLst>
      <p:ext uri="{BB962C8B-B14F-4D97-AF65-F5344CB8AC3E}">
        <p14:creationId xmlns:p14="http://schemas.microsoft.com/office/powerpoint/2010/main" val="427282438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is a way to get things done, and this leadership style emphasises that everyone must stick to some guidelines so that outcomes can be predictable all the time.  This reduces management time, because if everyone knows what to do and how to do it, they can take personal responsibility.  </a:t>
            </a:r>
          </a:p>
          <a:p>
            <a:r>
              <a:rPr lang="en-GB" dirty="0"/>
              <a:t>This is not the same as slavish reliance on existing process.  You may need to change the rules – but for everyone, with them made fully aware of the changes.</a:t>
            </a:r>
          </a:p>
        </p:txBody>
      </p:sp>
      <p:sp>
        <p:nvSpPr>
          <p:cNvPr id="4" name="Slide Number Placeholder 3"/>
          <p:cNvSpPr>
            <a:spLocks noGrp="1"/>
          </p:cNvSpPr>
          <p:nvPr>
            <p:ph type="sldNum" sz="quarter" idx="5"/>
          </p:nvPr>
        </p:nvSpPr>
        <p:spPr/>
        <p:txBody>
          <a:bodyPr/>
          <a:lstStyle/>
          <a:p>
            <a:fld id="{1C7CFC80-4C4B-457C-87F6-9C1AD6F39EAC}" type="slidenum">
              <a:rPr lang="en-GB" smtClean="0"/>
              <a:t>49</a:t>
            </a:fld>
            <a:endParaRPr lang="en-GB"/>
          </a:p>
        </p:txBody>
      </p:sp>
    </p:spTree>
    <p:extLst>
      <p:ext uri="{BB962C8B-B14F-4D97-AF65-F5344CB8AC3E}">
        <p14:creationId xmlns:p14="http://schemas.microsoft.com/office/powerpoint/2010/main" val="27277946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You’re all trying to achieve something. We share our goals, we pursue them together.</a:t>
            </a:r>
          </a:p>
        </p:txBody>
      </p:sp>
      <p:sp>
        <p:nvSpPr>
          <p:cNvPr id="4" name="Slide Number Placeholder 3"/>
          <p:cNvSpPr>
            <a:spLocks noGrp="1"/>
          </p:cNvSpPr>
          <p:nvPr>
            <p:ph type="sldNum" sz="quarter" idx="5"/>
          </p:nvPr>
        </p:nvSpPr>
        <p:spPr/>
        <p:txBody>
          <a:bodyPr/>
          <a:lstStyle/>
          <a:p>
            <a:fld id="{1C7CFC80-4C4B-457C-87F6-9C1AD6F39EAC}" type="slidenum">
              <a:rPr lang="en-GB" smtClean="0"/>
              <a:t>50</a:t>
            </a:fld>
            <a:endParaRPr lang="en-GB"/>
          </a:p>
        </p:txBody>
      </p:sp>
    </p:spTree>
    <p:extLst>
      <p:ext uri="{BB962C8B-B14F-4D97-AF65-F5344CB8AC3E}">
        <p14:creationId xmlns:p14="http://schemas.microsoft.com/office/powerpoint/2010/main" val="38561705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 ‘Ethical’</a:t>
            </a:r>
          </a:p>
        </p:txBody>
      </p:sp>
      <p:sp>
        <p:nvSpPr>
          <p:cNvPr id="4" name="Slide Number Placeholder 3"/>
          <p:cNvSpPr>
            <a:spLocks noGrp="1"/>
          </p:cNvSpPr>
          <p:nvPr>
            <p:ph type="sldNum" sz="quarter" idx="5"/>
          </p:nvPr>
        </p:nvSpPr>
        <p:spPr/>
        <p:txBody>
          <a:bodyPr/>
          <a:lstStyle/>
          <a:p>
            <a:fld id="{1C7CFC80-4C4B-457C-87F6-9C1AD6F39EAC}" type="slidenum">
              <a:rPr lang="en-GB" smtClean="0"/>
              <a:t>51</a:t>
            </a:fld>
            <a:endParaRPr lang="en-GB"/>
          </a:p>
        </p:txBody>
      </p:sp>
    </p:spTree>
    <p:extLst>
      <p:ext uri="{BB962C8B-B14F-4D97-AF65-F5344CB8AC3E}">
        <p14:creationId xmlns:p14="http://schemas.microsoft.com/office/powerpoint/2010/main" val="31031672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7CFC80-4C4B-457C-87F6-9C1AD6F39EAC}" type="slidenum">
              <a:rPr lang="en-GB" smtClean="0"/>
              <a:t>52</a:t>
            </a:fld>
            <a:endParaRPr lang="en-GB"/>
          </a:p>
        </p:txBody>
      </p:sp>
    </p:spTree>
    <p:extLst>
      <p:ext uri="{BB962C8B-B14F-4D97-AF65-F5344CB8AC3E}">
        <p14:creationId xmlns:p14="http://schemas.microsoft.com/office/powerpoint/2010/main" val="224130347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Nolan Principles are standards for people in public life.  They emerged from investigations into corruption and sleaze in the early 1990s in the UK. They are applied to members of governing bodies of entities in NI and Ireland and are good bases for ethical SU leadership</a:t>
            </a:r>
          </a:p>
        </p:txBody>
      </p:sp>
      <p:sp>
        <p:nvSpPr>
          <p:cNvPr id="4" name="Slide Number Placeholder 3"/>
          <p:cNvSpPr>
            <a:spLocks noGrp="1"/>
          </p:cNvSpPr>
          <p:nvPr>
            <p:ph type="sldNum" sz="quarter" idx="5"/>
          </p:nvPr>
        </p:nvSpPr>
        <p:spPr/>
        <p:txBody>
          <a:bodyPr/>
          <a:lstStyle/>
          <a:p>
            <a:fld id="{1C7CFC80-4C4B-457C-87F6-9C1AD6F39EAC}" type="slidenum">
              <a:rPr lang="en-GB" smtClean="0"/>
              <a:t>53</a:t>
            </a:fld>
            <a:endParaRPr lang="en-GB"/>
          </a:p>
        </p:txBody>
      </p:sp>
    </p:spTree>
    <p:extLst>
      <p:ext uri="{BB962C8B-B14F-4D97-AF65-F5344CB8AC3E}">
        <p14:creationId xmlns:p14="http://schemas.microsoft.com/office/powerpoint/2010/main" val="39289704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On a flipchart blue tacked to the wall, take a list of people’s expectations and hopes for the event</a:t>
            </a:r>
            <a:endParaRPr lang="en-GB" dirty="0"/>
          </a:p>
          <a:p>
            <a:endParaRPr lang="en-GB" dirty="0"/>
          </a:p>
        </p:txBody>
      </p:sp>
      <p:sp>
        <p:nvSpPr>
          <p:cNvPr id="4" name="Slide Number Placeholder 3"/>
          <p:cNvSpPr>
            <a:spLocks noGrp="1"/>
          </p:cNvSpPr>
          <p:nvPr>
            <p:ph type="sldNum" sz="quarter" idx="5"/>
          </p:nvPr>
        </p:nvSpPr>
        <p:spPr/>
        <p:txBody>
          <a:bodyPr/>
          <a:lstStyle/>
          <a:p>
            <a:fld id="{1C7CFC80-4C4B-457C-87F6-9C1AD6F39EAC}" type="slidenum">
              <a:rPr lang="en-GB" smtClean="0"/>
              <a:t>5</a:t>
            </a:fld>
            <a:endParaRPr lang="en-GB"/>
          </a:p>
        </p:txBody>
      </p:sp>
    </p:spTree>
    <p:extLst>
      <p:ext uri="{BB962C8B-B14F-4D97-AF65-F5344CB8AC3E}">
        <p14:creationId xmlns:p14="http://schemas.microsoft.com/office/powerpoint/2010/main" val="308269794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7CFC80-4C4B-457C-87F6-9C1AD6F39EAC}" type="slidenum">
              <a:rPr lang="en-GB" smtClean="0"/>
              <a:t>54</a:t>
            </a:fld>
            <a:endParaRPr lang="en-GB"/>
          </a:p>
        </p:txBody>
      </p:sp>
    </p:spTree>
    <p:extLst>
      <p:ext uri="{BB962C8B-B14F-4D97-AF65-F5344CB8AC3E}">
        <p14:creationId xmlns:p14="http://schemas.microsoft.com/office/powerpoint/2010/main" val="34564648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When they’re done, put them up on the wall. Come back to them frequently.</a:t>
            </a:r>
            <a:endParaRPr lang="en-GB" dirty="0"/>
          </a:p>
        </p:txBody>
      </p:sp>
      <p:sp>
        <p:nvSpPr>
          <p:cNvPr id="4" name="Slide Number Placeholder 3"/>
          <p:cNvSpPr>
            <a:spLocks noGrp="1"/>
          </p:cNvSpPr>
          <p:nvPr>
            <p:ph type="sldNum" sz="quarter" idx="5"/>
          </p:nvPr>
        </p:nvSpPr>
        <p:spPr/>
        <p:txBody>
          <a:bodyPr/>
          <a:lstStyle/>
          <a:p>
            <a:fld id="{1C7CFC80-4C4B-457C-87F6-9C1AD6F39EAC}" type="slidenum">
              <a:rPr lang="en-GB" smtClean="0"/>
              <a:t>55</a:t>
            </a:fld>
            <a:endParaRPr lang="en-GB"/>
          </a:p>
        </p:txBody>
      </p:sp>
    </p:spTree>
    <p:extLst>
      <p:ext uri="{BB962C8B-B14F-4D97-AF65-F5344CB8AC3E}">
        <p14:creationId xmlns:p14="http://schemas.microsoft.com/office/powerpoint/2010/main" val="45283883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7CFC80-4C4B-457C-87F6-9C1AD6F39EAC}" type="slidenum">
              <a:rPr lang="en-GB" smtClean="0"/>
              <a:t>56</a:t>
            </a:fld>
            <a:endParaRPr lang="en-GB"/>
          </a:p>
        </p:txBody>
      </p:sp>
    </p:spTree>
    <p:extLst>
      <p:ext uri="{BB962C8B-B14F-4D97-AF65-F5344CB8AC3E}">
        <p14:creationId xmlns:p14="http://schemas.microsoft.com/office/powerpoint/2010/main" val="232999810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need to recap this, but if people are feeling like ‘this is the same as last year’ then you may need to rattle through it and discuss actual campaigns they’ve run.</a:t>
            </a:r>
          </a:p>
        </p:txBody>
      </p:sp>
      <p:sp>
        <p:nvSpPr>
          <p:cNvPr id="4" name="Slide Number Placeholder 3"/>
          <p:cNvSpPr>
            <a:spLocks noGrp="1"/>
          </p:cNvSpPr>
          <p:nvPr>
            <p:ph type="sldNum" sz="quarter" idx="5"/>
          </p:nvPr>
        </p:nvSpPr>
        <p:spPr/>
        <p:txBody>
          <a:bodyPr/>
          <a:lstStyle/>
          <a:p>
            <a:fld id="{1C7CFC80-4C4B-457C-87F6-9C1AD6F39EAC}" type="slidenum">
              <a:rPr lang="en-GB" smtClean="0"/>
              <a:t>57</a:t>
            </a:fld>
            <a:endParaRPr lang="en-GB"/>
          </a:p>
        </p:txBody>
      </p:sp>
    </p:spTree>
    <p:extLst>
      <p:ext uri="{BB962C8B-B14F-4D97-AF65-F5344CB8AC3E}">
        <p14:creationId xmlns:p14="http://schemas.microsoft.com/office/powerpoint/2010/main" val="347551166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 more than 15 mins on this.  No need to write it up, but good to get people thinking. </a:t>
            </a:r>
          </a:p>
        </p:txBody>
      </p:sp>
      <p:sp>
        <p:nvSpPr>
          <p:cNvPr id="4" name="Slide Number Placeholder 3"/>
          <p:cNvSpPr>
            <a:spLocks noGrp="1"/>
          </p:cNvSpPr>
          <p:nvPr>
            <p:ph type="sldNum" sz="quarter" idx="5"/>
          </p:nvPr>
        </p:nvSpPr>
        <p:spPr/>
        <p:txBody>
          <a:bodyPr/>
          <a:lstStyle/>
          <a:p>
            <a:fld id="{1C7CFC80-4C4B-457C-87F6-9C1AD6F39EAC}" type="slidenum">
              <a:rPr lang="en-GB" smtClean="0"/>
              <a:t>58</a:t>
            </a:fld>
            <a:endParaRPr lang="en-GB"/>
          </a:p>
        </p:txBody>
      </p:sp>
    </p:spTree>
    <p:extLst>
      <p:ext uri="{BB962C8B-B14F-4D97-AF65-F5344CB8AC3E}">
        <p14:creationId xmlns:p14="http://schemas.microsoft.com/office/powerpoint/2010/main" val="344803585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Lead a conversation about what a campaign is, without too-quickly leading towards the difference between tasks, actions and campaigns.</a:t>
            </a:r>
          </a:p>
          <a:p>
            <a:endParaRPr lang="en-IE" dirty="0"/>
          </a:p>
        </p:txBody>
      </p:sp>
      <p:sp>
        <p:nvSpPr>
          <p:cNvPr id="4" name="Slide Number Placeholder 3"/>
          <p:cNvSpPr>
            <a:spLocks noGrp="1"/>
          </p:cNvSpPr>
          <p:nvPr>
            <p:ph type="sldNum" sz="quarter" idx="5"/>
          </p:nvPr>
        </p:nvSpPr>
        <p:spPr/>
        <p:txBody>
          <a:bodyPr/>
          <a:lstStyle/>
          <a:p>
            <a:fld id="{1C7CFC80-4C4B-457C-87F6-9C1AD6F39EAC}" type="slidenum">
              <a:rPr lang="en-GB" smtClean="0"/>
              <a:t>59</a:t>
            </a:fld>
            <a:endParaRPr lang="en-GB"/>
          </a:p>
        </p:txBody>
      </p:sp>
    </p:spTree>
    <p:extLst>
      <p:ext uri="{BB962C8B-B14F-4D97-AF65-F5344CB8AC3E}">
        <p14:creationId xmlns:p14="http://schemas.microsoft.com/office/powerpoint/2010/main" val="197329841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7CFC80-4C4B-457C-87F6-9C1AD6F39EAC}" type="slidenum">
              <a:rPr lang="en-GB" smtClean="0"/>
              <a:t>60</a:t>
            </a:fld>
            <a:endParaRPr lang="en-GB"/>
          </a:p>
        </p:txBody>
      </p:sp>
    </p:spTree>
    <p:extLst>
      <p:ext uri="{BB962C8B-B14F-4D97-AF65-F5344CB8AC3E}">
        <p14:creationId xmlns:p14="http://schemas.microsoft.com/office/powerpoint/2010/main" val="159623213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Explain that meetings aren’t illegal, but they are only valuable in a framework, to achieve some aspect of change. </a:t>
            </a:r>
          </a:p>
          <a:p>
            <a:r>
              <a:rPr lang="en-IE" dirty="0"/>
              <a:t>“Artists Ship” means ‘you have to get something done. There must be output for there to be outcomes’</a:t>
            </a:r>
          </a:p>
          <a:p>
            <a:endParaRPr lang="en-IE" dirty="0"/>
          </a:p>
          <a:p>
            <a:r>
              <a:rPr lang="en-IE" dirty="0"/>
              <a:t>Have you ever had a series of meetings that could have been an email?</a:t>
            </a:r>
          </a:p>
          <a:p>
            <a:endParaRPr lang="en-IE" dirty="0"/>
          </a:p>
          <a:p>
            <a:r>
              <a:rPr lang="en-IE" dirty="0"/>
              <a:t>THAT’S WHAT WHATSAPP AND MICROSOFT TEAMS etc ARE FOR.</a:t>
            </a:r>
          </a:p>
          <a:p>
            <a:endParaRPr lang="en-IE" dirty="0"/>
          </a:p>
          <a:p>
            <a:r>
              <a:rPr lang="en-IE" dirty="0"/>
              <a:t>You may need to explain who Oprah Winfrey is.  She often had ‘one for everyone in the audience’.</a:t>
            </a:r>
            <a:endParaRPr lang="en-GB" dirty="0"/>
          </a:p>
        </p:txBody>
      </p:sp>
      <p:sp>
        <p:nvSpPr>
          <p:cNvPr id="4" name="Slide Number Placeholder 3"/>
          <p:cNvSpPr>
            <a:spLocks noGrp="1"/>
          </p:cNvSpPr>
          <p:nvPr>
            <p:ph type="sldNum" sz="quarter" idx="5"/>
          </p:nvPr>
        </p:nvSpPr>
        <p:spPr/>
        <p:txBody>
          <a:bodyPr/>
          <a:lstStyle/>
          <a:p>
            <a:fld id="{1C7CFC80-4C4B-457C-87F6-9C1AD6F39EAC}" type="slidenum">
              <a:rPr lang="en-GB" smtClean="0"/>
              <a:t>61</a:t>
            </a:fld>
            <a:endParaRPr lang="en-GB"/>
          </a:p>
        </p:txBody>
      </p:sp>
    </p:spTree>
    <p:extLst>
      <p:ext uri="{BB962C8B-B14F-4D97-AF65-F5344CB8AC3E}">
        <p14:creationId xmlns:p14="http://schemas.microsoft.com/office/powerpoint/2010/main" val="41348877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series of unplanned actions is not a campaign.  It’s busy work, and usually a waste of time.  I mean, just look at the mess this kid is making of building a castle.  Shoddy.  She should be ashamed of herself.</a:t>
            </a:r>
          </a:p>
        </p:txBody>
      </p:sp>
      <p:sp>
        <p:nvSpPr>
          <p:cNvPr id="4" name="Slide Number Placeholder 3"/>
          <p:cNvSpPr>
            <a:spLocks noGrp="1"/>
          </p:cNvSpPr>
          <p:nvPr>
            <p:ph type="sldNum" sz="quarter" idx="5"/>
          </p:nvPr>
        </p:nvSpPr>
        <p:spPr/>
        <p:txBody>
          <a:bodyPr/>
          <a:lstStyle/>
          <a:p>
            <a:fld id="{1C7CFC80-4C4B-457C-87F6-9C1AD6F39EAC}" type="slidenum">
              <a:rPr lang="en-GB" smtClean="0"/>
              <a:t>62</a:t>
            </a:fld>
            <a:endParaRPr lang="en-GB"/>
          </a:p>
        </p:txBody>
      </p:sp>
    </p:spTree>
    <p:extLst>
      <p:ext uri="{BB962C8B-B14F-4D97-AF65-F5344CB8AC3E}">
        <p14:creationId xmlns:p14="http://schemas.microsoft.com/office/powerpoint/2010/main" val="360703682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7CFC80-4C4B-457C-87F6-9C1AD6F39EAC}" type="slidenum">
              <a:rPr lang="en-GB" smtClean="0"/>
              <a:t>63</a:t>
            </a:fld>
            <a:endParaRPr lang="en-GB"/>
          </a:p>
        </p:txBody>
      </p:sp>
    </p:spTree>
    <p:extLst>
      <p:ext uri="{BB962C8B-B14F-4D97-AF65-F5344CB8AC3E}">
        <p14:creationId xmlns:p14="http://schemas.microsoft.com/office/powerpoint/2010/main" val="242712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There will be 20 t-shirt templates in your box.</a:t>
            </a:r>
            <a:endParaRPr lang="en-GB" dirty="0"/>
          </a:p>
        </p:txBody>
      </p:sp>
      <p:sp>
        <p:nvSpPr>
          <p:cNvPr id="4" name="Slide Number Placeholder 3"/>
          <p:cNvSpPr>
            <a:spLocks noGrp="1"/>
          </p:cNvSpPr>
          <p:nvPr>
            <p:ph type="sldNum" sz="quarter" idx="5"/>
          </p:nvPr>
        </p:nvSpPr>
        <p:spPr/>
        <p:txBody>
          <a:bodyPr/>
          <a:lstStyle/>
          <a:p>
            <a:fld id="{1C7CFC80-4C4B-457C-87F6-9C1AD6F39EAC}" type="slidenum">
              <a:rPr lang="en-GB" smtClean="0"/>
              <a:t>6</a:t>
            </a:fld>
            <a:endParaRPr lang="en-GB"/>
          </a:p>
        </p:txBody>
      </p:sp>
    </p:spTree>
    <p:extLst>
      <p:ext uri="{BB962C8B-B14F-4D97-AF65-F5344CB8AC3E}">
        <p14:creationId xmlns:p14="http://schemas.microsoft.com/office/powerpoint/2010/main" val="271261236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Tutor led discussion.  Considering all the tools available to Sus.</a:t>
            </a:r>
          </a:p>
          <a:p>
            <a:r>
              <a:rPr lang="en-IE" dirty="0"/>
              <a:t>Microsoft Forms?</a:t>
            </a:r>
          </a:p>
          <a:p>
            <a:r>
              <a:rPr lang="en-IE" dirty="0"/>
              <a:t>Big survey?</a:t>
            </a:r>
          </a:p>
          <a:p>
            <a:r>
              <a:rPr lang="en-IE" dirty="0"/>
              <a:t>Survey Monkey?</a:t>
            </a:r>
          </a:p>
          <a:p>
            <a:endParaRPr lang="en-IE" dirty="0"/>
          </a:p>
          <a:p>
            <a:r>
              <a:rPr lang="en-IE" dirty="0"/>
              <a:t>What other tools do they think they’ll use?</a:t>
            </a:r>
          </a:p>
          <a:p>
            <a:endParaRPr lang="en-IE" dirty="0"/>
          </a:p>
          <a:p>
            <a:r>
              <a:rPr lang="en-IE" dirty="0"/>
              <a:t>We want to lead them to understand that all these technologies have some use – but that the engagement of class reps as the eyes and ears of students, as well as having officers physically go out and talk to students, is what will establish what students actually want – and will result in recruiting more activists.</a:t>
            </a:r>
            <a:endParaRPr lang="en-GB" dirty="0"/>
          </a:p>
        </p:txBody>
      </p:sp>
      <p:sp>
        <p:nvSpPr>
          <p:cNvPr id="4" name="Slide Number Placeholder 3"/>
          <p:cNvSpPr>
            <a:spLocks noGrp="1"/>
          </p:cNvSpPr>
          <p:nvPr>
            <p:ph type="sldNum" sz="quarter" idx="5"/>
          </p:nvPr>
        </p:nvSpPr>
        <p:spPr/>
        <p:txBody>
          <a:bodyPr/>
          <a:lstStyle/>
          <a:p>
            <a:fld id="{1C7CFC80-4C4B-457C-87F6-9C1AD6F39EAC}" type="slidenum">
              <a:rPr lang="en-GB" smtClean="0"/>
              <a:t>64</a:t>
            </a:fld>
            <a:endParaRPr lang="en-GB"/>
          </a:p>
        </p:txBody>
      </p:sp>
    </p:spTree>
    <p:extLst>
      <p:ext uri="{BB962C8B-B14F-4D97-AF65-F5344CB8AC3E}">
        <p14:creationId xmlns:p14="http://schemas.microsoft.com/office/powerpoint/2010/main" val="29971811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A specialist session on this will be delivered by Ben Kinross whether he wants to or not.</a:t>
            </a:r>
          </a:p>
          <a:p>
            <a:endParaRPr lang="en-IE" dirty="0"/>
          </a:p>
          <a:p>
            <a:endParaRPr lang="en-GB" dirty="0"/>
          </a:p>
        </p:txBody>
      </p:sp>
      <p:sp>
        <p:nvSpPr>
          <p:cNvPr id="4" name="Slide Number Placeholder 3"/>
          <p:cNvSpPr>
            <a:spLocks noGrp="1"/>
          </p:cNvSpPr>
          <p:nvPr>
            <p:ph type="sldNum" sz="quarter" idx="5"/>
          </p:nvPr>
        </p:nvSpPr>
        <p:spPr/>
        <p:txBody>
          <a:bodyPr/>
          <a:lstStyle/>
          <a:p>
            <a:fld id="{1C7CFC80-4C4B-457C-87F6-9C1AD6F39EAC}" type="slidenum">
              <a:rPr lang="en-GB" smtClean="0"/>
              <a:t>65</a:t>
            </a:fld>
            <a:endParaRPr lang="en-GB"/>
          </a:p>
        </p:txBody>
      </p:sp>
    </p:spTree>
    <p:extLst>
      <p:ext uri="{BB962C8B-B14F-4D97-AF65-F5344CB8AC3E}">
        <p14:creationId xmlns:p14="http://schemas.microsoft.com/office/powerpoint/2010/main" val="324298958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Explain that a theory of change is a model to allow people to see how to achieve change, and to understand how and why this change will happen. </a:t>
            </a:r>
          </a:p>
        </p:txBody>
      </p:sp>
      <p:sp>
        <p:nvSpPr>
          <p:cNvPr id="4" name="Slide Number Placeholder 3"/>
          <p:cNvSpPr>
            <a:spLocks noGrp="1"/>
          </p:cNvSpPr>
          <p:nvPr>
            <p:ph type="sldNum" sz="quarter" idx="5"/>
          </p:nvPr>
        </p:nvSpPr>
        <p:spPr/>
        <p:txBody>
          <a:bodyPr/>
          <a:lstStyle/>
          <a:p>
            <a:fld id="{1C7CFC80-4C4B-457C-87F6-9C1AD6F39EAC}" type="slidenum">
              <a:rPr lang="en-GB" smtClean="0"/>
              <a:t>67</a:t>
            </a:fld>
            <a:endParaRPr lang="en-GB"/>
          </a:p>
        </p:txBody>
      </p:sp>
    </p:spTree>
    <p:extLst>
      <p:ext uri="{BB962C8B-B14F-4D97-AF65-F5344CB8AC3E}">
        <p14:creationId xmlns:p14="http://schemas.microsoft.com/office/powerpoint/2010/main" val="123122695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Play the video.  Point to the poster (which should be in your box)</a:t>
            </a:r>
          </a:p>
        </p:txBody>
      </p:sp>
      <p:sp>
        <p:nvSpPr>
          <p:cNvPr id="4" name="Slide Number Placeholder 3"/>
          <p:cNvSpPr>
            <a:spLocks noGrp="1"/>
          </p:cNvSpPr>
          <p:nvPr>
            <p:ph type="sldNum" sz="quarter" idx="5"/>
          </p:nvPr>
        </p:nvSpPr>
        <p:spPr/>
        <p:txBody>
          <a:bodyPr/>
          <a:lstStyle/>
          <a:p>
            <a:fld id="{1C7CFC80-4C4B-457C-87F6-9C1AD6F39EAC}" type="slidenum">
              <a:rPr lang="en-GB" smtClean="0"/>
              <a:t>68</a:t>
            </a:fld>
            <a:endParaRPr lang="en-GB"/>
          </a:p>
        </p:txBody>
      </p:sp>
    </p:spTree>
    <p:extLst>
      <p:ext uri="{BB962C8B-B14F-4D97-AF65-F5344CB8AC3E}">
        <p14:creationId xmlns:p14="http://schemas.microsoft.com/office/powerpoint/2010/main" val="222140403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111111"/>
                </a:solidFill>
                <a:effectLst/>
                <a:latin typeface="Montserrat" panose="020F0502020204030204" pitchFamily="2" charset="0"/>
              </a:rPr>
              <a:t>Imagine you are chronically late to work. If your goal is to get to work on time, you may have identified multiple reasons for being late. If you only consider one of these reasons and don’t identify root causes, which are simply other reasons for your lateness, you will continue to be late. One reason may be traffic, but another may be leaving your house late, or not getting to bed on time.</a:t>
            </a:r>
          </a:p>
          <a:p>
            <a:endParaRPr lang="en-GB" b="0" i="0" dirty="0">
              <a:solidFill>
                <a:srgbClr val="111111"/>
              </a:solidFill>
              <a:effectLst/>
              <a:latin typeface="Montserrat" panose="020F0502020204030204" pitchFamily="2" charset="0"/>
            </a:endParaRPr>
          </a:p>
          <a:p>
            <a:r>
              <a:rPr lang="en-GB" b="0" i="0" dirty="0">
                <a:solidFill>
                  <a:srgbClr val="111111"/>
                </a:solidFill>
                <a:effectLst/>
                <a:latin typeface="Montserrat" panose="020F0502020204030204" pitchFamily="2" charset="0"/>
              </a:rPr>
              <a:t>By systematically working out what the problem is, what causes those problems, and what are the root causes of those problems, we can identify ways in which we might intervene effectively to achieve a different outcome.</a:t>
            </a:r>
          </a:p>
          <a:p>
            <a:endParaRPr lang="en-GB" b="0" i="0" dirty="0">
              <a:solidFill>
                <a:srgbClr val="111111"/>
              </a:solidFill>
              <a:effectLst/>
              <a:latin typeface="Montserrat" panose="020F0502020204030204" pitchFamily="2" charset="0"/>
            </a:endParaRPr>
          </a:p>
          <a:p>
            <a:r>
              <a:rPr lang="en-GB" b="0" i="0" dirty="0">
                <a:solidFill>
                  <a:srgbClr val="111111"/>
                </a:solidFill>
                <a:effectLst/>
                <a:latin typeface="Montserrat" panose="00000500000000000000" pitchFamily="2" charset="0"/>
              </a:rPr>
              <a:t>The </a:t>
            </a:r>
            <a:r>
              <a:rPr lang="en-GB" b="0" i="0" dirty="0" err="1">
                <a:solidFill>
                  <a:srgbClr val="111111"/>
                </a:solidFill>
                <a:effectLst/>
                <a:latin typeface="Montserrat" panose="00000500000000000000" pitchFamily="2" charset="0"/>
              </a:rPr>
              <a:t>ToC</a:t>
            </a:r>
            <a:r>
              <a:rPr lang="en-GB" b="0" i="0" dirty="0">
                <a:solidFill>
                  <a:srgbClr val="111111"/>
                </a:solidFill>
                <a:effectLst/>
                <a:latin typeface="Montserrat" panose="00000500000000000000" pitchFamily="2" charset="0"/>
              </a:rPr>
              <a:t> is just a road map. It’s the articulation of how and why a given set of interventions will lead to specific change. It follows a generally straightforward “if/then” logic — if the intervention occurs successfully then it will lead to the desired result. Of course, behind that logic is a set of beliefs and assumptions that support our expectations about how change will occur.</a:t>
            </a:r>
            <a:endParaRPr lang="en-GB" b="0" i="0" dirty="0">
              <a:solidFill>
                <a:srgbClr val="111111"/>
              </a:solidFill>
              <a:effectLst/>
              <a:latin typeface="Montserrat" panose="020F0502020204030204" pitchFamily="2" charset="0"/>
            </a:endParaRPr>
          </a:p>
          <a:p>
            <a:endParaRPr lang="en-GB" b="0" i="0" dirty="0">
              <a:solidFill>
                <a:srgbClr val="111111"/>
              </a:solidFill>
              <a:effectLst/>
              <a:latin typeface="Montserrat" panose="020F0502020204030204" pitchFamily="2" charset="0"/>
            </a:endParaRPr>
          </a:p>
          <a:p>
            <a:r>
              <a:rPr lang="en-GB" b="0" i="0" dirty="0">
                <a:solidFill>
                  <a:srgbClr val="111111"/>
                </a:solidFill>
                <a:effectLst/>
                <a:latin typeface="Montserrat" panose="020F0502020204030204" pitchFamily="2" charset="0"/>
              </a:rPr>
              <a:t>In this exercise, have the trainees work in threes to pick apart a major agreed problem. </a:t>
            </a:r>
          </a:p>
          <a:p>
            <a:endParaRPr lang="en-GB" b="0" i="0" dirty="0">
              <a:solidFill>
                <a:srgbClr val="111111"/>
              </a:solidFill>
              <a:effectLst/>
              <a:latin typeface="Montserrat" panose="020F0502020204030204" pitchFamily="2" charset="0"/>
            </a:endParaRPr>
          </a:p>
          <a:p>
            <a:endParaRPr lang="en-GB" b="0" i="0" dirty="0">
              <a:solidFill>
                <a:srgbClr val="111111"/>
              </a:solidFill>
              <a:effectLst/>
              <a:latin typeface="Montserrat" panose="020F0502020204030204" pitchFamily="2" charset="0"/>
            </a:endParaRPr>
          </a:p>
          <a:p>
            <a:endParaRPr lang="en-GB" dirty="0"/>
          </a:p>
        </p:txBody>
      </p:sp>
      <p:sp>
        <p:nvSpPr>
          <p:cNvPr id="4" name="Slide Number Placeholder 3"/>
          <p:cNvSpPr>
            <a:spLocks noGrp="1"/>
          </p:cNvSpPr>
          <p:nvPr>
            <p:ph type="sldNum" sz="quarter" idx="5"/>
          </p:nvPr>
        </p:nvSpPr>
        <p:spPr/>
        <p:txBody>
          <a:bodyPr/>
          <a:lstStyle/>
          <a:p>
            <a:fld id="{1C7CFC80-4C4B-457C-87F6-9C1AD6F39EAC}" type="slidenum">
              <a:rPr lang="en-GB" smtClean="0"/>
              <a:t>69</a:t>
            </a:fld>
            <a:endParaRPr lang="en-GB"/>
          </a:p>
        </p:txBody>
      </p:sp>
    </p:spTree>
    <p:extLst>
      <p:ext uri="{BB962C8B-B14F-4D97-AF65-F5344CB8AC3E}">
        <p14:creationId xmlns:p14="http://schemas.microsoft.com/office/powerpoint/2010/main" val="219798480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is a poster.  It’s too detailed for the screen.  It’ll be in your box.</a:t>
            </a:r>
          </a:p>
        </p:txBody>
      </p:sp>
      <p:sp>
        <p:nvSpPr>
          <p:cNvPr id="4" name="Slide Number Placeholder 3"/>
          <p:cNvSpPr>
            <a:spLocks noGrp="1"/>
          </p:cNvSpPr>
          <p:nvPr>
            <p:ph type="sldNum" sz="quarter" idx="5"/>
          </p:nvPr>
        </p:nvSpPr>
        <p:spPr/>
        <p:txBody>
          <a:bodyPr/>
          <a:lstStyle/>
          <a:p>
            <a:fld id="{1C7CFC80-4C4B-457C-87F6-9C1AD6F39EAC}" type="slidenum">
              <a:rPr lang="en-GB" smtClean="0"/>
              <a:t>70</a:t>
            </a:fld>
            <a:endParaRPr lang="en-GB"/>
          </a:p>
        </p:txBody>
      </p:sp>
    </p:spTree>
    <p:extLst>
      <p:ext uri="{BB962C8B-B14F-4D97-AF65-F5344CB8AC3E}">
        <p14:creationId xmlns:p14="http://schemas.microsoft.com/office/powerpoint/2010/main" val="197938879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7CFC80-4C4B-457C-87F6-9C1AD6F39EAC}" type="slidenum">
              <a:rPr lang="en-GB" smtClean="0"/>
              <a:t>71</a:t>
            </a:fld>
            <a:endParaRPr lang="en-GB"/>
          </a:p>
        </p:txBody>
      </p:sp>
    </p:spTree>
    <p:extLst>
      <p:ext uri="{BB962C8B-B14F-4D97-AF65-F5344CB8AC3E}">
        <p14:creationId xmlns:p14="http://schemas.microsoft.com/office/powerpoint/2010/main" val="312384228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C7CFC80-4C4B-457C-87F6-9C1AD6F39EAC}" type="slidenum">
              <a:rPr lang="en-GB" smtClean="0"/>
              <a:t>72</a:t>
            </a:fld>
            <a:endParaRPr lang="en-GB"/>
          </a:p>
        </p:txBody>
      </p:sp>
    </p:spTree>
    <p:extLst>
      <p:ext uri="{BB962C8B-B14F-4D97-AF65-F5344CB8AC3E}">
        <p14:creationId xmlns:p14="http://schemas.microsoft.com/office/powerpoint/2010/main" val="334569787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7CFC80-4C4B-457C-87F6-9C1AD6F39EAC}" type="slidenum">
              <a:rPr lang="en-GB" smtClean="0"/>
              <a:t>73</a:t>
            </a:fld>
            <a:endParaRPr lang="en-GB"/>
          </a:p>
        </p:txBody>
      </p:sp>
    </p:spTree>
    <p:extLst>
      <p:ext uri="{BB962C8B-B14F-4D97-AF65-F5344CB8AC3E}">
        <p14:creationId xmlns:p14="http://schemas.microsoft.com/office/powerpoint/2010/main" val="193819240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On a Flipchart page, have someone scribe the things the group wants</a:t>
            </a:r>
            <a:endParaRPr lang="en-IE"/>
          </a:p>
        </p:txBody>
      </p:sp>
      <p:sp>
        <p:nvSpPr>
          <p:cNvPr id="4" name="Slide Number Placeholder 3"/>
          <p:cNvSpPr>
            <a:spLocks noGrp="1"/>
          </p:cNvSpPr>
          <p:nvPr>
            <p:ph type="sldNum" sz="quarter" idx="5"/>
          </p:nvPr>
        </p:nvSpPr>
        <p:spPr/>
        <p:txBody>
          <a:bodyPr/>
          <a:lstStyle/>
          <a:p>
            <a:fld id="{1C7CFC80-4C4B-457C-87F6-9C1AD6F39EAC}" type="slidenum">
              <a:rPr lang="en-GB" smtClean="0"/>
              <a:t>74</a:t>
            </a:fld>
            <a:endParaRPr lang="en-GB"/>
          </a:p>
        </p:txBody>
      </p:sp>
    </p:spTree>
    <p:extLst>
      <p:ext uri="{BB962C8B-B14F-4D97-AF65-F5344CB8AC3E}">
        <p14:creationId xmlns:p14="http://schemas.microsoft.com/office/powerpoint/2010/main" val="32755073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7CFC80-4C4B-457C-87F6-9C1AD6F39EAC}" type="slidenum">
              <a:rPr lang="en-GB" smtClean="0"/>
              <a:t>7</a:t>
            </a:fld>
            <a:endParaRPr lang="en-GB"/>
          </a:p>
        </p:txBody>
      </p:sp>
    </p:spTree>
    <p:extLst>
      <p:ext uri="{BB962C8B-B14F-4D97-AF65-F5344CB8AC3E}">
        <p14:creationId xmlns:p14="http://schemas.microsoft.com/office/powerpoint/2010/main" val="153201802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Explain that the rings are interlinked, not just overlapping.  The SU has roles in every part of the diagram, and because SU officers have many hats, they will be expected to be able to undertake all of these activities.</a:t>
            </a:r>
          </a:p>
        </p:txBody>
      </p:sp>
      <p:sp>
        <p:nvSpPr>
          <p:cNvPr id="4" name="Slide Number Placeholder 3"/>
          <p:cNvSpPr>
            <a:spLocks noGrp="1"/>
          </p:cNvSpPr>
          <p:nvPr>
            <p:ph type="sldNum" sz="quarter" idx="5"/>
          </p:nvPr>
        </p:nvSpPr>
        <p:spPr/>
        <p:txBody>
          <a:bodyPr/>
          <a:lstStyle/>
          <a:p>
            <a:fld id="{1C7CFC80-4C4B-457C-87F6-9C1AD6F39EAC}" type="slidenum">
              <a:rPr lang="en-GB" smtClean="0"/>
              <a:t>75</a:t>
            </a:fld>
            <a:endParaRPr lang="en-GB"/>
          </a:p>
        </p:txBody>
      </p:sp>
    </p:spTree>
    <p:extLst>
      <p:ext uri="{BB962C8B-B14F-4D97-AF65-F5344CB8AC3E}">
        <p14:creationId xmlns:p14="http://schemas.microsoft.com/office/powerpoint/2010/main" val="355484697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Explain that sometimes people plan actions without getting their ‘ducks in a row’.</a:t>
            </a:r>
          </a:p>
        </p:txBody>
      </p:sp>
      <p:sp>
        <p:nvSpPr>
          <p:cNvPr id="4" name="Slide Number Placeholder 3"/>
          <p:cNvSpPr>
            <a:spLocks noGrp="1"/>
          </p:cNvSpPr>
          <p:nvPr>
            <p:ph type="sldNum" sz="quarter" idx="5"/>
          </p:nvPr>
        </p:nvSpPr>
        <p:spPr/>
        <p:txBody>
          <a:bodyPr/>
          <a:lstStyle/>
          <a:p>
            <a:fld id="{1C7CFC80-4C4B-457C-87F6-9C1AD6F39EAC}" type="slidenum">
              <a:rPr lang="en-GB" smtClean="0"/>
              <a:t>76</a:t>
            </a:fld>
            <a:endParaRPr lang="en-GB"/>
          </a:p>
        </p:txBody>
      </p:sp>
    </p:spTree>
    <p:extLst>
      <p:ext uri="{BB962C8B-B14F-4D97-AF65-F5344CB8AC3E}">
        <p14:creationId xmlns:p14="http://schemas.microsoft.com/office/powerpoint/2010/main" val="307507712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7:notes"/>
          <p:cNvSpPr txBox="1">
            <a:spLocks noGrp="1"/>
          </p:cNvSpPr>
          <p:nvPr>
            <p:ph type="body" idx="1"/>
          </p:nvPr>
        </p:nvSpPr>
        <p:spPr>
          <a:xfrm>
            <a:off x="679769" y="4715153"/>
            <a:ext cx="543814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Explain that, just as a good story has a beginning, middle and an end, a successful campaign has a natural flow from start to finish.</a:t>
            </a:r>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r>
              <a:rPr lang="en-GB" dirty="0"/>
              <a:t>There’s a couple of copies of this in your box.  Split the group in two, give them a pair of scissors and have them arrange the campaign chain from start to finish.  Sellotape the ends together to make a big long snake. It’s a silly game but it reinforces the principles.</a:t>
            </a:r>
            <a:endParaRPr dirty="0"/>
          </a:p>
        </p:txBody>
      </p:sp>
      <p:sp>
        <p:nvSpPr>
          <p:cNvPr id="147" name="Google Shape;147;p7:notes"/>
          <p:cNvSpPr>
            <a:spLocks noGrp="1" noRot="1" noChangeAspect="1"/>
          </p:cNvSpPr>
          <p:nvPr>
            <p:ph type="sldImg" idx="2"/>
          </p:nvPr>
        </p:nvSpPr>
        <p:spPr>
          <a:xfrm>
            <a:off x="88900" y="744538"/>
            <a:ext cx="6618288" cy="37242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7CFC80-4C4B-457C-87F6-9C1AD6F39EAC}" type="slidenum">
              <a:rPr lang="en-GB" smtClean="0"/>
              <a:t>78</a:t>
            </a:fld>
            <a:endParaRPr lang="en-GB"/>
          </a:p>
        </p:txBody>
      </p:sp>
    </p:spTree>
    <p:extLst>
      <p:ext uri="{BB962C8B-B14F-4D97-AF65-F5344CB8AC3E}">
        <p14:creationId xmlns:p14="http://schemas.microsoft.com/office/powerpoint/2010/main" val="204653645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On this chart, we know Anna is responsible for Researching the problem; Bryan’s Consultation with Class Reps can happen simultaneously with Anna’s research, but the design of materials can’t happen until Bryan’s finished, and the production of materials can’t happen until the design is done.</a:t>
            </a:r>
          </a:p>
          <a:p>
            <a:r>
              <a:rPr lang="en-GB"/>
              <a:t>Bryan and Charlie are going to be busy in Week 8, but Anna can get stuck into evaluation while the materials are being deployed by Charlie.</a:t>
            </a:r>
            <a:endParaRPr lang="en-IE"/>
          </a:p>
        </p:txBody>
      </p:sp>
      <p:sp>
        <p:nvSpPr>
          <p:cNvPr id="4" name="Slide Number Placeholder 3"/>
          <p:cNvSpPr>
            <a:spLocks noGrp="1"/>
          </p:cNvSpPr>
          <p:nvPr>
            <p:ph type="sldNum" sz="quarter" idx="5"/>
          </p:nvPr>
        </p:nvSpPr>
        <p:spPr/>
        <p:txBody>
          <a:bodyPr/>
          <a:lstStyle/>
          <a:p>
            <a:fld id="{1C7CFC80-4C4B-457C-87F6-9C1AD6F39EAC}" type="slidenum">
              <a:rPr lang="en-GB" smtClean="0"/>
              <a:t>79</a:t>
            </a:fld>
            <a:endParaRPr lang="en-GB"/>
          </a:p>
        </p:txBody>
      </p:sp>
    </p:spTree>
    <p:extLst>
      <p:ext uri="{BB962C8B-B14F-4D97-AF65-F5344CB8AC3E}">
        <p14:creationId xmlns:p14="http://schemas.microsoft.com/office/powerpoint/2010/main" val="376828325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7CFC80-4C4B-457C-87F6-9C1AD6F39EAC}" type="slidenum">
              <a:rPr lang="en-GB" smtClean="0"/>
              <a:t>80</a:t>
            </a:fld>
            <a:endParaRPr lang="en-GB"/>
          </a:p>
        </p:txBody>
      </p:sp>
    </p:spTree>
    <p:extLst>
      <p:ext uri="{BB962C8B-B14F-4D97-AF65-F5344CB8AC3E}">
        <p14:creationId xmlns:p14="http://schemas.microsoft.com/office/powerpoint/2010/main" val="273647268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GB" b="1" i="0" dirty="0">
                <a:solidFill>
                  <a:srgbClr val="444444"/>
                </a:solidFill>
                <a:effectLst/>
                <a:latin typeface="Congenial" panose="02000503040000020004" pitchFamily="2" charset="0"/>
              </a:rPr>
              <a:t>Power Over </a:t>
            </a:r>
            <a:r>
              <a:rPr lang="en-GB" b="0" i="0" dirty="0">
                <a:solidFill>
                  <a:srgbClr val="444444"/>
                </a:solidFill>
                <a:effectLst/>
                <a:latin typeface="Congenial" panose="02000503040000020004" pitchFamily="2" charset="0"/>
              </a:rPr>
              <a:t>fits how many of us think of power; built on force, coercion, domination and control, and motivating largely through fear. This form of power is built on a belief that power is a finite resource that can be held by individuals; that some people have power and some people do not. We have likely all experienced times when we exerted power over another person, and we have all experienced times when another exerted power over us, so it is no surprise that this is typically what we think of when we think of power.</a:t>
            </a:r>
          </a:p>
          <a:p>
            <a:pPr algn="l">
              <a:buFont typeface="Arial" panose="020B0604020202020204" pitchFamily="34" charset="0"/>
              <a:buChar char="•"/>
            </a:pPr>
            <a:r>
              <a:rPr lang="en-GB" b="1" i="0" dirty="0">
                <a:solidFill>
                  <a:srgbClr val="444444"/>
                </a:solidFill>
                <a:effectLst/>
                <a:latin typeface="Congenial" panose="02000503040000020004" pitchFamily="2" charset="0"/>
              </a:rPr>
              <a:t>Power With</a:t>
            </a:r>
            <a:r>
              <a:rPr lang="en-GB" b="0" i="0" dirty="0">
                <a:solidFill>
                  <a:srgbClr val="444444"/>
                </a:solidFill>
                <a:effectLst/>
                <a:latin typeface="Congenial" panose="02000503040000020004" pitchFamily="2" charset="0"/>
              </a:rPr>
              <a:t> is shared power that grows out of collaboration and relationships. It is built on knowing and respecting differences and unique perspectives, mutual support, shared power, solidarity, influence, empowerment and collaborative decision making. Rather than exerting control, power with leads to the ability to act together through collective action.</a:t>
            </a:r>
          </a:p>
          <a:p>
            <a:pPr algn="l">
              <a:buFont typeface="Arial" panose="020B0604020202020204" pitchFamily="34" charset="0"/>
              <a:buChar char="•"/>
            </a:pPr>
            <a:r>
              <a:rPr lang="en-GB" b="1" i="0" dirty="0">
                <a:solidFill>
                  <a:srgbClr val="444444"/>
                </a:solidFill>
                <a:effectLst/>
                <a:latin typeface="Congenial" panose="02000503040000020004" pitchFamily="2" charset="0"/>
              </a:rPr>
              <a:t>Power To/For</a:t>
            </a:r>
            <a:r>
              <a:rPr lang="en-GB" b="0" i="0" dirty="0">
                <a:solidFill>
                  <a:srgbClr val="444444"/>
                </a:solidFill>
                <a:effectLst/>
                <a:latin typeface="Congenial" panose="02000503040000020004" pitchFamily="2" charset="0"/>
              </a:rPr>
              <a:t> refers to “</a:t>
            </a:r>
            <a:r>
              <a:rPr lang="en-GB" b="0" i="0" u="none" strike="noStrike" dirty="0">
                <a:solidFill>
                  <a:srgbClr val="444444"/>
                </a:solidFill>
                <a:effectLst/>
                <a:latin typeface="Congenial" panose="02000503040000020004" pitchFamily="2" charset="0"/>
                <a:hlinkClick r:id="rId3"/>
              </a:rPr>
              <a:t>the new possibilities or actions that can be created without using relationships of domination</a:t>
            </a:r>
            <a:r>
              <a:rPr lang="en-GB" b="0" i="0" dirty="0">
                <a:solidFill>
                  <a:srgbClr val="444444"/>
                </a:solidFill>
                <a:effectLst/>
                <a:latin typeface="Congenial" panose="02000503040000020004" pitchFamily="2" charset="0"/>
              </a:rPr>
              <a:t>,” and the combined vision, values and demands that orient your work together.</a:t>
            </a:r>
          </a:p>
          <a:p>
            <a:pPr algn="l">
              <a:buFont typeface="Arial" panose="020B0604020202020204" pitchFamily="34" charset="0"/>
              <a:buChar char="•"/>
            </a:pPr>
            <a:r>
              <a:rPr lang="en-GB" b="1" i="0" dirty="0">
                <a:solidFill>
                  <a:srgbClr val="444444"/>
                </a:solidFill>
                <a:effectLst/>
                <a:latin typeface="Congenial" panose="02000503040000020004" pitchFamily="2" charset="0"/>
              </a:rPr>
              <a:t>Power Within</a:t>
            </a:r>
            <a:r>
              <a:rPr lang="en-GB" b="0" i="0" dirty="0">
                <a:solidFill>
                  <a:srgbClr val="444444"/>
                </a:solidFill>
                <a:effectLst/>
                <a:latin typeface="Congenial" panose="02000503040000020004" pitchFamily="2" charset="0"/>
              </a:rPr>
              <a:t> comes from self-awareness and the ability to know one’s own capacity, limits, and dreams/desires. Power within can help you ascertain when you are exerting power over or power with, and in doing so, it can be a key to healthy, productive working relationships.</a:t>
            </a:r>
          </a:p>
          <a:p>
            <a:endParaRPr lang="en-GB" dirty="0"/>
          </a:p>
        </p:txBody>
      </p:sp>
      <p:sp>
        <p:nvSpPr>
          <p:cNvPr id="4" name="Slide Number Placeholder 3"/>
          <p:cNvSpPr>
            <a:spLocks noGrp="1"/>
          </p:cNvSpPr>
          <p:nvPr>
            <p:ph type="sldNum" sz="quarter" idx="5"/>
          </p:nvPr>
        </p:nvSpPr>
        <p:spPr/>
        <p:txBody>
          <a:bodyPr/>
          <a:lstStyle/>
          <a:p>
            <a:fld id="{1C7CFC80-4C4B-457C-87F6-9C1AD6F39EAC}" type="slidenum">
              <a:rPr lang="en-GB" smtClean="0"/>
              <a:t>82</a:t>
            </a:fld>
            <a:endParaRPr lang="en-GB"/>
          </a:p>
        </p:txBody>
      </p:sp>
    </p:spTree>
    <p:extLst>
      <p:ext uri="{BB962C8B-B14F-4D97-AF65-F5344CB8AC3E}">
        <p14:creationId xmlns:p14="http://schemas.microsoft.com/office/powerpoint/2010/main" val="134355818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7CFC80-4C4B-457C-87F6-9C1AD6F39EAC}" type="slidenum">
              <a:rPr lang="en-GB" smtClean="0"/>
              <a:t>83</a:t>
            </a:fld>
            <a:endParaRPr lang="en-GB"/>
          </a:p>
        </p:txBody>
      </p:sp>
    </p:spTree>
    <p:extLst>
      <p:ext uri="{BB962C8B-B14F-4D97-AF65-F5344CB8AC3E}">
        <p14:creationId xmlns:p14="http://schemas.microsoft.com/office/powerpoint/2010/main" val="232080840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Open the conversation to the group. Hopefully they will have an insight into how students can work together, using coherent plans led by their SU to achieve change. </a:t>
            </a:r>
            <a:endParaRPr lang="en-GB" dirty="0"/>
          </a:p>
        </p:txBody>
      </p:sp>
      <p:sp>
        <p:nvSpPr>
          <p:cNvPr id="4" name="Slide Number Placeholder 3"/>
          <p:cNvSpPr>
            <a:spLocks noGrp="1"/>
          </p:cNvSpPr>
          <p:nvPr>
            <p:ph type="sldNum" sz="quarter" idx="5"/>
          </p:nvPr>
        </p:nvSpPr>
        <p:spPr/>
        <p:txBody>
          <a:bodyPr/>
          <a:lstStyle/>
          <a:p>
            <a:fld id="{1C7CFC80-4C4B-457C-87F6-9C1AD6F39EAC}" type="slidenum">
              <a:rPr lang="en-GB" smtClean="0"/>
              <a:t>84</a:t>
            </a:fld>
            <a:endParaRPr lang="en-GB"/>
          </a:p>
        </p:txBody>
      </p:sp>
    </p:spTree>
    <p:extLst>
      <p:ext uri="{BB962C8B-B14F-4D97-AF65-F5344CB8AC3E}">
        <p14:creationId xmlns:p14="http://schemas.microsoft.com/office/powerpoint/2010/main" val="53904073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Explain that by accumulating power for themselves, officers can sometimes disempower others and weaken the whole structure of the SU. By spreading decision making power to more students, they will buy in and become more supportive.</a:t>
            </a:r>
            <a:endParaRPr lang="en-IE" dirty="0"/>
          </a:p>
        </p:txBody>
      </p:sp>
      <p:sp>
        <p:nvSpPr>
          <p:cNvPr id="4" name="Slide Number Placeholder 3"/>
          <p:cNvSpPr>
            <a:spLocks noGrp="1"/>
          </p:cNvSpPr>
          <p:nvPr>
            <p:ph type="sldNum" sz="quarter" idx="5"/>
          </p:nvPr>
        </p:nvSpPr>
        <p:spPr/>
        <p:txBody>
          <a:bodyPr/>
          <a:lstStyle/>
          <a:p>
            <a:fld id="{1C7CFC80-4C4B-457C-87F6-9C1AD6F39EAC}" type="slidenum">
              <a:rPr lang="en-GB" smtClean="0"/>
              <a:t>85</a:t>
            </a:fld>
            <a:endParaRPr lang="en-GB"/>
          </a:p>
        </p:txBody>
      </p:sp>
    </p:spTree>
    <p:extLst>
      <p:ext uri="{BB962C8B-B14F-4D97-AF65-F5344CB8AC3E}">
        <p14:creationId xmlns:p14="http://schemas.microsoft.com/office/powerpoint/2010/main" val="19249586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These are the non-negotiable ground rules.  Please lead them into including ‘Be on time’ and ‘attend every session’. Do your best!</a:t>
            </a:r>
            <a:endParaRPr lang="en-GB"/>
          </a:p>
        </p:txBody>
      </p:sp>
      <p:sp>
        <p:nvSpPr>
          <p:cNvPr id="4" name="Slide Number Placeholder 3"/>
          <p:cNvSpPr>
            <a:spLocks noGrp="1"/>
          </p:cNvSpPr>
          <p:nvPr>
            <p:ph type="sldNum" sz="quarter" idx="5"/>
          </p:nvPr>
        </p:nvSpPr>
        <p:spPr/>
        <p:txBody>
          <a:bodyPr/>
          <a:lstStyle/>
          <a:p>
            <a:fld id="{1C7CFC80-4C4B-457C-87F6-9C1AD6F39EAC}" type="slidenum">
              <a:rPr lang="en-GB" smtClean="0"/>
              <a:t>8</a:t>
            </a:fld>
            <a:endParaRPr lang="en-GB"/>
          </a:p>
        </p:txBody>
      </p:sp>
    </p:spTree>
    <p:extLst>
      <p:ext uri="{BB962C8B-B14F-4D97-AF65-F5344CB8AC3E}">
        <p14:creationId xmlns:p14="http://schemas.microsoft.com/office/powerpoint/2010/main" val="167813131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7CFC80-4C4B-457C-87F6-9C1AD6F39EAC}" type="slidenum">
              <a:rPr lang="en-GB" smtClean="0"/>
              <a:t>86</a:t>
            </a:fld>
            <a:endParaRPr lang="en-GB"/>
          </a:p>
        </p:txBody>
      </p:sp>
    </p:spTree>
    <p:extLst>
      <p:ext uri="{BB962C8B-B14F-4D97-AF65-F5344CB8AC3E}">
        <p14:creationId xmlns:p14="http://schemas.microsoft.com/office/powerpoint/2010/main" val="238988937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We often think we’ve got either a terrible or a brilliant relationship with our institution. It’s difficult to quantify, and so difficult to tackle.  The Cadogan Matrix allows an SU to analyse their relationship with the institution in order to work out how to get the most out of the relationship.</a:t>
            </a:r>
          </a:p>
          <a:p>
            <a:endParaRPr lang="en-IE" dirty="0"/>
          </a:p>
          <a:p>
            <a:r>
              <a:rPr lang="en-IE" dirty="0"/>
              <a:t>On a grid with the origin set at 0 involvement and 0 support, stand first where you reckon their level of support for your SU lies, then walk up to the best representation of their involvement in your activity.</a:t>
            </a:r>
            <a:endParaRPr lang="en-GB" dirty="0"/>
          </a:p>
        </p:txBody>
      </p:sp>
      <p:sp>
        <p:nvSpPr>
          <p:cNvPr id="4" name="Slide Number Placeholder 3"/>
          <p:cNvSpPr>
            <a:spLocks noGrp="1"/>
          </p:cNvSpPr>
          <p:nvPr>
            <p:ph type="sldNum" sz="quarter" idx="5"/>
          </p:nvPr>
        </p:nvSpPr>
        <p:spPr/>
        <p:txBody>
          <a:bodyPr/>
          <a:lstStyle/>
          <a:p>
            <a:fld id="{1C7CFC80-4C4B-457C-87F6-9C1AD6F39EAC}" type="slidenum">
              <a:rPr lang="en-GB" smtClean="0"/>
              <a:t>87</a:t>
            </a:fld>
            <a:endParaRPr lang="en-GB"/>
          </a:p>
        </p:txBody>
      </p:sp>
    </p:spTree>
    <p:extLst>
      <p:ext uri="{BB962C8B-B14F-4D97-AF65-F5344CB8AC3E}">
        <p14:creationId xmlns:p14="http://schemas.microsoft.com/office/powerpoint/2010/main" val="313115363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We often think we’ve got either a terrible or a brilliant relationship with our institution. It’s difficult to quantify, and so difficult to tackle.  The Cadogan Matrix allows an SU to analyse their relationship with the institution in order to work out how to get the most out of the relationship.</a:t>
            </a:r>
          </a:p>
          <a:p>
            <a:endParaRPr lang="en-IE" dirty="0"/>
          </a:p>
          <a:p>
            <a:r>
              <a:rPr lang="en-IE" dirty="0"/>
              <a:t>On a grid with the origin set at 0 involvement and 0 support, stand first where you reckon their level of support for your SU lies, then walk up to the best representation of their involvement in your activity.</a:t>
            </a:r>
            <a:endParaRPr lang="en-GB" dirty="0"/>
          </a:p>
        </p:txBody>
      </p:sp>
      <p:sp>
        <p:nvSpPr>
          <p:cNvPr id="4" name="Slide Number Placeholder 3"/>
          <p:cNvSpPr>
            <a:spLocks noGrp="1"/>
          </p:cNvSpPr>
          <p:nvPr>
            <p:ph type="sldNum" sz="quarter" idx="5"/>
          </p:nvPr>
        </p:nvSpPr>
        <p:spPr/>
        <p:txBody>
          <a:bodyPr/>
          <a:lstStyle/>
          <a:p>
            <a:fld id="{1C7CFC80-4C4B-457C-87F6-9C1AD6F39EAC}" type="slidenum">
              <a:rPr lang="en-GB" smtClean="0"/>
              <a:t>88</a:t>
            </a:fld>
            <a:endParaRPr lang="en-GB"/>
          </a:p>
        </p:txBody>
      </p:sp>
    </p:spTree>
    <p:extLst>
      <p:ext uri="{BB962C8B-B14F-4D97-AF65-F5344CB8AC3E}">
        <p14:creationId xmlns:p14="http://schemas.microsoft.com/office/powerpoint/2010/main" val="326136628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7CFC80-4C4B-457C-87F6-9C1AD6F39EAC}" type="slidenum">
              <a:rPr lang="en-GB" smtClean="0"/>
              <a:t>89</a:t>
            </a:fld>
            <a:endParaRPr lang="en-GB"/>
          </a:p>
        </p:txBody>
      </p:sp>
    </p:spTree>
    <p:extLst>
      <p:ext uri="{BB962C8B-B14F-4D97-AF65-F5344CB8AC3E}">
        <p14:creationId xmlns:p14="http://schemas.microsoft.com/office/powerpoint/2010/main" val="234186733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7CFC80-4C4B-457C-87F6-9C1AD6F39EAC}" type="slidenum">
              <a:rPr lang="en-GB" smtClean="0"/>
              <a:t>90</a:t>
            </a:fld>
            <a:endParaRPr lang="en-GB"/>
          </a:p>
        </p:txBody>
      </p:sp>
    </p:spTree>
    <p:extLst>
      <p:ext uri="{BB962C8B-B14F-4D97-AF65-F5344CB8AC3E}">
        <p14:creationId xmlns:p14="http://schemas.microsoft.com/office/powerpoint/2010/main" val="389331011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There will be a 1m Wheel of Misfortune for each group</a:t>
            </a:r>
            <a:endParaRPr lang="en-GB" dirty="0"/>
          </a:p>
        </p:txBody>
      </p:sp>
      <p:sp>
        <p:nvSpPr>
          <p:cNvPr id="4" name="Slide Number Placeholder 3"/>
          <p:cNvSpPr>
            <a:spLocks noGrp="1"/>
          </p:cNvSpPr>
          <p:nvPr>
            <p:ph type="sldNum" sz="quarter" idx="5"/>
          </p:nvPr>
        </p:nvSpPr>
        <p:spPr/>
        <p:txBody>
          <a:bodyPr/>
          <a:lstStyle/>
          <a:p>
            <a:fld id="{1C7CFC80-4C4B-457C-87F6-9C1AD6F39EAC}" type="slidenum">
              <a:rPr lang="en-GB" smtClean="0"/>
              <a:t>91</a:t>
            </a:fld>
            <a:endParaRPr lang="en-GB"/>
          </a:p>
        </p:txBody>
      </p:sp>
    </p:spTree>
    <p:extLst>
      <p:ext uri="{BB962C8B-B14F-4D97-AF65-F5344CB8AC3E}">
        <p14:creationId xmlns:p14="http://schemas.microsoft.com/office/powerpoint/2010/main" val="194209957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1m by 1m copy of this in your room.  </a:t>
            </a:r>
          </a:p>
          <a:p>
            <a:endParaRPr lang="en-IE" dirty="0"/>
          </a:p>
          <a:p>
            <a:r>
              <a:rPr lang="en-IE" dirty="0"/>
              <a:t>Each segment has three spaces.  Your group should consider which group in each category is closer and further away from power – or who is most marginalised, most patronised and who is closest to power.</a:t>
            </a:r>
          </a:p>
          <a:p>
            <a:endParaRPr lang="en-IE" dirty="0"/>
          </a:p>
          <a:p>
            <a:r>
              <a:rPr lang="en-IE" dirty="0"/>
              <a:t>Have someone Sharpie their final decisions onto the wheel.</a:t>
            </a:r>
          </a:p>
          <a:p>
            <a:endParaRPr lang="en-IE" dirty="0"/>
          </a:p>
          <a:p>
            <a:r>
              <a:rPr lang="en-IE" dirty="0"/>
              <a:t>Label the sheet with your Group Name.</a:t>
            </a:r>
          </a:p>
          <a:p>
            <a:endParaRPr lang="en-IE" dirty="0"/>
          </a:p>
          <a:p>
            <a:r>
              <a:rPr lang="en-IE" dirty="0"/>
              <a:t>For instance, on ‘Gender’, Your group may decide that ‘Cisgender Males’ are closest to power, then ‘Cisgender Females’ are further from power and patronised, whilst Trans or Nonbinary people are marginalised.</a:t>
            </a:r>
          </a:p>
          <a:p>
            <a:endParaRPr lang="en-IE" dirty="0"/>
          </a:p>
          <a:p>
            <a:r>
              <a:rPr lang="en-IE" dirty="0"/>
              <a:t>Explain that there could be other categories, but these are the categories which occurred to the author of the exercise, and that this is itself a result of biases, and privilege.  </a:t>
            </a:r>
          </a:p>
          <a:p>
            <a:endParaRPr lang="en-IE" dirty="0"/>
          </a:p>
          <a:p>
            <a:endParaRPr lang="en-GB" dirty="0"/>
          </a:p>
        </p:txBody>
      </p:sp>
      <p:sp>
        <p:nvSpPr>
          <p:cNvPr id="4" name="Slide Number Placeholder 3"/>
          <p:cNvSpPr>
            <a:spLocks noGrp="1"/>
          </p:cNvSpPr>
          <p:nvPr>
            <p:ph type="sldNum" sz="quarter" idx="5"/>
          </p:nvPr>
        </p:nvSpPr>
        <p:spPr/>
        <p:txBody>
          <a:bodyPr/>
          <a:lstStyle/>
          <a:p>
            <a:fld id="{1C7CFC80-4C4B-457C-87F6-9C1AD6F39EAC}" type="slidenum">
              <a:rPr lang="en-GB" smtClean="0"/>
              <a:t>92</a:t>
            </a:fld>
            <a:endParaRPr lang="en-GB"/>
          </a:p>
        </p:txBody>
      </p:sp>
    </p:spTree>
    <p:extLst>
      <p:ext uri="{BB962C8B-B14F-4D97-AF65-F5344CB8AC3E}">
        <p14:creationId xmlns:p14="http://schemas.microsoft.com/office/powerpoint/2010/main" val="357277362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7CFC80-4C4B-457C-87F6-9C1AD6F39EAC}" type="slidenum">
              <a:rPr lang="en-GB" smtClean="0"/>
              <a:t>93</a:t>
            </a:fld>
            <a:endParaRPr lang="en-GB"/>
          </a:p>
        </p:txBody>
      </p:sp>
    </p:spTree>
    <p:extLst>
      <p:ext uri="{BB962C8B-B14F-4D97-AF65-F5344CB8AC3E}">
        <p14:creationId xmlns:p14="http://schemas.microsoft.com/office/powerpoint/2010/main" val="8930495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Introduce the video by telling the group that they may have seen all this before, but the video has an interesting way of combining communication about diversity and the concepts of equity and equality. You may wish to elaborate but this covers the core content.</a:t>
            </a:r>
            <a:endParaRPr lang="en-GB" dirty="0"/>
          </a:p>
        </p:txBody>
      </p:sp>
      <p:sp>
        <p:nvSpPr>
          <p:cNvPr id="4" name="Slide Number Placeholder 3"/>
          <p:cNvSpPr>
            <a:spLocks noGrp="1"/>
          </p:cNvSpPr>
          <p:nvPr>
            <p:ph type="sldNum" sz="quarter" idx="5"/>
          </p:nvPr>
        </p:nvSpPr>
        <p:spPr/>
        <p:txBody>
          <a:bodyPr/>
          <a:lstStyle/>
          <a:p>
            <a:fld id="{1C7CFC80-4C4B-457C-87F6-9C1AD6F39EAC}" type="slidenum">
              <a:rPr lang="en-GB" smtClean="0"/>
              <a:t>94</a:t>
            </a:fld>
            <a:endParaRPr lang="en-GB"/>
          </a:p>
        </p:txBody>
      </p:sp>
    </p:spTree>
    <p:extLst>
      <p:ext uri="{BB962C8B-B14F-4D97-AF65-F5344CB8AC3E}">
        <p14:creationId xmlns:p14="http://schemas.microsoft.com/office/powerpoint/2010/main" val="136876710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7CFC80-4C4B-457C-87F6-9C1AD6F39EAC}" type="slidenum">
              <a:rPr lang="en-GB" smtClean="0"/>
              <a:t>95</a:t>
            </a:fld>
            <a:endParaRPr lang="en-GB"/>
          </a:p>
        </p:txBody>
      </p:sp>
    </p:spTree>
    <p:extLst>
      <p:ext uri="{BB962C8B-B14F-4D97-AF65-F5344CB8AC3E}">
        <p14:creationId xmlns:p14="http://schemas.microsoft.com/office/powerpoint/2010/main" val="9204749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7CFC80-4C4B-457C-87F6-9C1AD6F39EAC}" type="slidenum">
              <a:rPr lang="en-GB" smtClean="0"/>
              <a:t>9</a:t>
            </a:fld>
            <a:endParaRPr lang="en-GB"/>
          </a:p>
        </p:txBody>
      </p:sp>
    </p:spTree>
    <p:extLst>
      <p:ext uri="{BB962C8B-B14F-4D97-AF65-F5344CB8AC3E}">
        <p14:creationId xmlns:p14="http://schemas.microsoft.com/office/powerpoint/2010/main" val="241963960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Happy simplex slide.  Speaks for itself.</a:t>
            </a:r>
          </a:p>
        </p:txBody>
      </p:sp>
      <p:sp>
        <p:nvSpPr>
          <p:cNvPr id="4" name="Slide Number Placeholder 3"/>
          <p:cNvSpPr>
            <a:spLocks noGrp="1"/>
          </p:cNvSpPr>
          <p:nvPr>
            <p:ph type="sldNum" sz="quarter" idx="5"/>
          </p:nvPr>
        </p:nvSpPr>
        <p:spPr/>
        <p:txBody>
          <a:bodyPr/>
          <a:lstStyle/>
          <a:p>
            <a:fld id="{1C7CFC80-4C4B-457C-87F6-9C1AD6F39EAC}" type="slidenum">
              <a:rPr lang="en-GB" smtClean="0"/>
              <a:t>96</a:t>
            </a:fld>
            <a:endParaRPr lang="en-GB"/>
          </a:p>
        </p:txBody>
      </p:sp>
    </p:spTree>
    <p:extLst>
      <p:ext uri="{BB962C8B-B14F-4D97-AF65-F5344CB8AC3E}">
        <p14:creationId xmlns:p14="http://schemas.microsoft.com/office/powerpoint/2010/main" val="129040075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Self explanatory slide</a:t>
            </a:r>
          </a:p>
        </p:txBody>
      </p:sp>
      <p:sp>
        <p:nvSpPr>
          <p:cNvPr id="4" name="Slide Number Placeholder 3"/>
          <p:cNvSpPr>
            <a:spLocks noGrp="1"/>
          </p:cNvSpPr>
          <p:nvPr>
            <p:ph type="sldNum" sz="quarter" idx="5"/>
          </p:nvPr>
        </p:nvSpPr>
        <p:spPr/>
        <p:txBody>
          <a:bodyPr/>
          <a:lstStyle/>
          <a:p>
            <a:fld id="{1C7CFC80-4C4B-457C-87F6-9C1AD6F39EAC}" type="slidenum">
              <a:rPr lang="en-GB" smtClean="0"/>
              <a:t>97</a:t>
            </a:fld>
            <a:endParaRPr lang="en-GB"/>
          </a:p>
        </p:txBody>
      </p:sp>
    </p:spTree>
    <p:extLst>
      <p:ext uri="{BB962C8B-B14F-4D97-AF65-F5344CB8AC3E}">
        <p14:creationId xmlns:p14="http://schemas.microsoft.com/office/powerpoint/2010/main" val="244340586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Tutor: On two flipchart pages, make a grid replicating the above.  </a:t>
            </a:r>
            <a:r>
              <a:rPr lang="en-IE" err="1"/>
              <a:t>Blutack</a:t>
            </a:r>
            <a:r>
              <a:rPr lang="en-IE"/>
              <a:t> it to the wall. The group will put their </a:t>
            </a:r>
            <a:r>
              <a:rPr lang="en-IE" err="1"/>
              <a:t>postit</a:t>
            </a:r>
            <a:r>
              <a:rPr lang="en-IE"/>
              <a:t> notes onto this for a discussion on setting priorities.</a:t>
            </a:r>
          </a:p>
          <a:p>
            <a:endParaRPr lang="en-IE"/>
          </a:p>
          <a:p>
            <a:r>
              <a:rPr lang="en-IE"/>
              <a:t>Explain that we have a limited set of resources – intellectual, emotional, financial and time, and just because things have always been done is not a good guide to what ought to be done in the future. It’s time to have a spring clean of the work we do, or at lease </a:t>
            </a:r>
            <a:endParaRPr lang="en-GB"/>
          </a:p>
        </p:txBody>
      </p:sp>
      <p:sp>
        <p:nvSpPr>
          <p:cNvPr id="4" name="Slide Number Placeholder 3"/>
          <p:cNvSpPr>
            <a:spLocks noGrp="1"/>
          </p:cNvSpPr>
          <p:nvPr>
            <p:ph type="sldNum" sz="quarter" idx="5"/>
          </p:nvPr>
        </p:nvSpPr>
        <p:spPr/>
        <p:txBody>
          <a:bodyPr/>
          <a:lstStyle/>
          <a:p>
            <a:fld id="{1C7CFC80-4C4B-457C-87F6-9C1AD6F39EAC}" type="slidenum">
              <a:rPr lang="en-GB" smtClean="0"/>
              <a:t>98</a:t>
            </a:fld>
            <a:endParaRPr lang="en-GB"/>
          </a:p>
        </p:txBody>
      </p:sp>
    </p:spTree>
    <p:extLst>
      <p:ext uri="{BB962C8B-B14F-4D97-AF65-F5344CB8AC3E}">
        <p14:creationId xmlns:p14="http://schemas.microsoft.com/office/powerpoint/2010/main" val="228940594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Explain to the group that time sensitivity is all relative – if everything on the to-do list can be knocked off easily and quickly, they should resist the temptation to do so, and instead ensure that delegation and sharing tasks with the team, particularly at the start of the term can set up a good rhythm and practices.</a:t>
            </a:r>
            <a:endParaRPr lang="en-GB"/>
          </a:p>
        </p:txBody>
      </p:sp>
      <p:sp>
        <p:nvSpPr>
          <p:cNvPr id="4" name="Slide Number Placeholder 3"/>
          <p:cNvSpPr>
            <a:spLocks noGrp="1"/>
          </p:cNvSpPr>
          <p:nvPr>
            <p:ph type="sldNum" sz="quarter" idx="5"/>
          </p:nvPr>
        </p:nvSpPr>
        <p:spPr/>
        <p:txBody>
          <a:bodyPr/>
          <a:lstStyle/>
          <a:p>
            <a:fld id="{1C7CFC80-4C4B-457C-87F6-9C1AD6F39EAC}" type="slidenum">
              <a:rPr lang="en-GB" smtClean="0"/>
              <a:t>99</a:t>
            </a:fld>
            <a:endParaRPr lang="en-GB"/>
          </a:p>
        </p:txBody>
      </p:sp>
    </p:spTree>
    <p:extLst>
      <p:ext uri="{BB962C8B-B14F-4D97-AF65-F5344CB8AC3E}">
        <p14:creationId xmlns:p14="http://schemas.microsoft.com/office/powerpoint/2010/main" val="407735313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 FRIDAY MORNING session.  It’s fun.  Good note to end on.</a:t>
            </a:r>
          </a:p>
          <a:p>
            <a:endParaRPr lang="en-GB" dirty="0"/>
          </a:p>
          <a:p>
            <a:r>
              <a:rPr lang="en-GB" dirty="0"/>
              <a:t>Give it 40 minutes.</a:t>
            </a:r>
          </a:p>
        </p:txBody>
      </p:sp>
      <p:sp>
        <p:nvSpPr>
          <p:cNvPr id="4" name="Slide Number Placeholder 3"/>
          <p:cNvSpPr>
            <a:spLocks noGrp="1"/>
          </p:cNvSpPr>
          <p:nvPr>
            <p:ph type="sldNum" sz="quarter" idx="5"/>
          </p:nvPr>
        </p:nvSpPr>
        <p:spPr/>
        <p:txBody>
          <a:bodyPr/>
          <a:lstStyle/>
          <a:p>
            <a:fld id="{1C7CFC80-4C4B-457C-87F6-9C1AD6F39EAC}" type="slidenum">
              <a:rPr lang="en-GB" smtClean="0"/>
              <a:t>100</a:t>
            </a:fld>
            <a:endParaRPr lang="en-GB"/>
          </a:p>
        </p:txBody>
      </p:sp>
    </p:spTree>
    <p:extLst>
      <p:ext uri="{BB962C8B-B14F-4D97-AF65-F5344CB8AC3E}">
        <p14:creationId xmlns:p14="http://schemas.microsoft.com/office/powerpoint/2010/main" val="349366898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Put this up on screen and tell them they can do anything they want – within 2000sqm. </a:t>
            </a:r>
          </a:p>
          <a:p>
            <a:r>
              <a:rPr lang="en-IE" dirty="0"/>
              <a:t>Note that some items have very small areas, but also note that some things will automatically exclude some others.</a:t>
            </a:r>
            <a:endParaRPr lang="en-GB" dirty="0"/>
          </a:p>
        </p:txBody>
      </p:sp>
      <p:sp>
        <p:nvSpPr>
          <p:cNvPr id="4" name="Slide Number Placeholder 3"/>
          <p:cNvSpPr>
            <a:spLocks noGrp="1"/>
          </p:cNvSpPr>
          <p:nvPr>
            <p:ph type="sldNum" sz="quarter" idx="5"/>
          </p:nvPr>
        </p:nvSpPr>
        <p:spPr/>
        <p:txBody>
          <a:bodyPr/>
          <a:lstStyle/>
          <a:p>
            <a:fld id="{1C7CFC80-4C4B-457C-87F6-9C1AD6F39EAC}" type="slidenum">
              <a:rPr lang="en-GB" smtClean="0"/>
              <a:t>101</a:t>
            </a:fld>
            <a:endParaRPr lang="en-GB"/>
          </a:p>
        </p:txBody>
      </p:sp>
    </p:spTree>
    <p:extLst>
      <p:ext uri="{BB962C8B-B14F-4D97-AF65-F5344CB8AC3E}">
        <p14:creationId xmlns:p14="http://schemas.microsoft.com/office/powerpoint/2010/main" val="174375444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Split the group into: two uneven groups</a:t>
            </a:r>
          </a:p>
          <a:p>
            <a:r>
              <a:rPr lang="en-IE" dirty="0"/>
              <a:t>One group of 3: retain them in the room</a:t>
            </a:r>
          </a:p>
          <a:p>
            <a:r>
              <a:rPr lang="en-IE" dirty="0"/>
              <a:t>One group comprising the rest of the group: send them on a break</a:t>
            </a:r>
          </a:p>
          <a:p>
            <a:r>
              <a:rPr lang="en-IE" dirty="0"/>
              <a:t>The group of 3 must establish a process for how decisions will be made</a:t>
            </a:r>
          </a:p>
          <a:p>
            <a:r>
              <a:rPr lang="en-IE" dirty="0"/>
              <a:t>They should also make recommendations for ground rules on how the final decisions are taken</a:t>
            </a:r>
          </a:p>
          <a:p>
            <a:r>
              <a:rPr lang="en-IE" dirty="0"/>
              <a:t>When 10 minutes of deliberation time have elapsed, bring Group B back into the room</a:t>
            </a:r>
          </a:p>
          <a:p>
            <a:r>
              <a:rPr lang="en-IE" dirty="0"/>
              <a:t>Have someone from Group A explain the rules and the three guiding principles</a:t>
            </a:r>
          </a:p>
          <a:p>
            <a:r>
              <a:rPr lang="en-IE" dirty="0"/>
              <a:t>Group B must comply with the rules set by Group A</a:t>
            </a:r>
          </a:p>
          <a:p>
            <a:r>
              <a:rPr lang="en-IE" dirty="0"/>
              <a:t>There will be 20 minutes to agree the position</a:t>
            </a:r>
          </a:p>
          <a:p>
            <a:r>
              <a:rPr lang="en-IE" dirty="0"/>
              <a:t>The group should then present. </a:t>
            </a:r>
          </a:p>
        </p:txBody>
      </p:sp>
      <p:sp>
        <p:nvSpPr>
          <p:cNvPr id="4" name="Slide Number Placeholder 3"/>
          <p:cNvSpPr>
            <a:spLocks noGrp="1"/>
          </p:cNvSpPr>
          <p:nvPr>
            <p:ph type="sldNum" sz="quarter" idx="5"/>
          </p:nvPr>
        </p:nvSpPr>
        <p:spPr/>
        <p:txBody>
          <a:bodyPr/>
          <a:lstStyle/>
          <a:p>
            <a:fld id="{1C7CFC80-4C4B-457C-87F6-9C1AD6F39EAC}" type="slidenum">
              <a:rPr lang="en-GB" smtClean="0"/>
              <a:t>103</a:t>
            </a:fld>
            <a:endParaRPr lang="en-GB"/>
          </a:p>
        </p:txBody>
      </p:sp>
    </p:spTree>
    <p:extLst>
      <p:ext uri="{BB962C8B-B14F-4D97-AF65-F5344CB8AC3E}">
        <p14:creationId xmlns:p14="http://schemas.microsoft.com/office/powerpoint/2010/main" val="184225240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7CFC80-4C4B-457C-87F6-9C1AD6F39EAC}" type="slidenum">
              <a:rPr lang="en-GB" smtClean="0"/>
              <a:t>104</a:t>
            </a:fld>
            <a:endParaRPr lang="en-GB"/>
          </a:p>
        </p:txBody>
      </p:sp>
    </p:spTree>
    <p:extLst>
      <p:ext uri="{BB962C8B-B14F-4D97-AF65-F5344CB8AC3E}">
        <p14:creationId xmlns:p14="http://schemas.microsoft.com/office/powerpoint/2010/main" val="280818320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7CFC80-4C4B-457C-87F6-9C1AD6F39EAC}" type="slidenum">
              <a:rPr lang="en-GB" smtClean="0"/>
              <a:t>105</a:t>
            </a:fld>
            <a:endParaRPr lang="en-GB"/>
          </a:p>
        </p:txBody>
      </p:sp>
    </p:spTree>
    <p:extLst>
      <p:ext uri="{BB962C8B-B14F-4D97-AF65-F5344CB8AC3E}">
        <p14:creationId xmlns:p14="http://schemas.microsoft.com/office/powerpoint/2010/main" val="39747876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FF250-D868-9B6D-F82F-F1294EED84C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277C510A-C6B7-7DA8-33BD-500DFC4BE7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045E2AE3-6617-7032-13BC-675BBB633F85}"/>
              </a:ext>
            </a:extLst>
          </p:cNvPr>
          <p:cNvSpPr>
            <a:spLocks noGrp="1"/>
          </p:cNvSpPr>
          <p:nvPr>
            <p:ph type="dt" sz="half" idx="10"/>
          </p:nvPr>
        </p:nvSpPr>
        <p:spPr/>
        <p:txBody>
          <a:bodyPr/>
          <a:lstStyle/>
          <a:p>
            <a:fld id="{162DF791-8348-4398-A7BB-23B215E8AF1F}" type="datetimeFigureOut">
              <a:rPr lang="en-IE" smtClean="0"/>
              <a:t>19/06/2024</a:t>
            </a:fld>
            <a:endParaRPr lang="en-IE"/>
          </a:p>
        </p:txBody>
      </p:sp>
      <p:sp>
        <p:nvSpPr>
          <p:cNvPr id="5" name="Footer Placeholder 4">
            <a:extLst>
              <a:ext uri="{FF2B5EF4-FFF2-40B4-BE49-F238E27FC236}">
                <a16:creationId xmlns:a16="http://schemas.microsoft.com/office/drawing/2014/main" id="{093DA05B-E2BC-7E8E-CDCC-11B4ECB59D3F}"/>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89AEB4E3-A67C-271E-A606-1AFE76D7EDA5}"/>
              </a:ext>
            </a:extLst>
          </p:cNvPr>
          <p:cNvSpPr>
            <a:spLocks noGrp="1"/>
          </p:cNvSpPr>
          <p:nvPr>
            <p:ph type="sldNum" sz="quarter" idx="12"/>
          </p:nvPr>
        </p:nvSpPr>
        <p:spPr/>
        <p:txBody>
          <a:bodyPr/>
          <a:lstStyle/>
          <a:p>
            <a:fld id="{312EC07B-3CDE-47F7-A004-20AD3AD269D3}" type="slidenum">
              <a:rPr lang="en-IE" smtClean="0"/>
              <a:t>‹#›</a:t>
            </a:fld>
            <a:endParaRPr lang="en-IE"/>
          </a:p>
        </p:txBody>
      </p:sp>
    </p:spTree>
    <p:extLst>
      <p:ext uri="{BB962C8B-B14F-4D97-AF65-F5344CB8AC3E}">
        <p14:creationId xmlns:p14="http://schemas.microsoft.com/office/powerpoint/2010/main" val="40986768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2E715-9149-2FB2-AFB7-9DC2CA58D8D7}"/>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2AE71975-5AF6-1A87-646D-1FCBBC7E882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A3D68BE5-2DE8-E61B-AB11-11549C2BE870}"/>
              </a:ext>
            </a:extLst>
          </p:cNvPr>
          <p:cNvSpPr>
            <a:spLocks noGrp="1"/>
          </p:cNvSpPr>
          <p:nvPr>
            <p:ph type="dt" sz="half" idx="10"/>
          </p:nvPr>
        </p:nvSpPr>
        <p:spPr/>
        <p:txBody>
          <a:bodyPr/>
          <a:lstStyle/>
          <a:p>
            <a:fld id="{162DF791-8348-4398-A7BB-23B215E8AF1F}" type="datetimeFigureOut">
              <a:rPr lang="en-IE" smtClean="0"/>
              <a:t>19/06/2024</a:t>
            </a:fld>
            <a:endParaRPr lang="en-IE"/>
          </a:p>
        </p:txBody>
      </p:sp>
      <p:sp>
        <p:nvSpPr>
          <p:cNvPr id="5" name="Footer Placeholder 4">
            <a:extLst>
              <a:ext uri="{FF2B5EF4-FFF2-40B4-BE49-F238E27FC236}">
                <a16:creationId xmlns:a16="http://schemas.microsoft.com/office/drawing/2014/main" id="{11934C0B-0C0F-4FB8-E477-F379689C5870}"/>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7BADD254-5047-AFC6-D27C-C11FCD9E0709}"/>
              </a:ext>
            </a:extLst>
          </p:cNvPr>
          <p:cNvSpPr>
            <a:spLocks noGrp="1"/>
          </p:cNvSpPr>
          <p:nvPr>
            <p:ph type="sldNum" sz="quarter" idx="12"/>
          </p:nvPr>
        </p:nvSpPr>
        <p:spPr/>
        <p:txBody>
          <a:bodyPr/>
          <a:lstStyle/>
          <a:p>
            <a:fld id="{312EC07B-3CDE-47F7-A004-20AD3AD269D3}" type="slidenum">
              <a:rPr lang="en-IE" smtClean="0"/>
              <a:t>‹#›</a:t>
            </a:fld>
            <a:endParaRPr lang="en-IE"/>
          </a:p>
        </p:txBody>
      </p:sp>
    </p:spTree>
    <p:extLst>
      <p:ext uri="{BB962C8B-B14F-4D97-AF65-F5344CB8AC3E}">
        <p14:creationId xmlns:p14="http://schemas.microsoft.com/office/powerpoint/2010/main" val="1515182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5A8CDA-BDB3-8002-9F54-FCB9FD7D664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C36C5B85-456F-C20C-F2E4-FDFEC9B8439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99E4D6F0-901F-BCBE-D71D-AC93D1F4E550}"/>
              </a:ext>
            </a:extLst>
          </p:cNvPr>
          <p:cNvSpPr>
            <a:spLocks noGrp="1"/>
          </p:cNvSpPr>
          <p:nvPr>
            <p:ph type="dt" sz="half" idx="10"/>
          </p:nvPr>
        </p:nvSpPr>
        <p:spPr/>
        <p:txBody>
          <a:bodyPr/>
          <a:lstStyle/>
          <a:p>
            <a:fld id="{162DF791-8348-4398-A7BB-23B215E8AF1F}" type="datetimeFigureOut">
              <a:rPr lang="en-IE" smtClean="0"/>
              <a:t>19/06/2024</a:t>
            </a:fld>
            <a:endParaRPr lang="en-IE"/>
          </a:p>
        </p:txBody>
      </p:sp>
      <p:sp>
        <p:nvSpPr>
          <p:cNvPr id="5" name="Footer Placeholder 4">
            <a:extLst>
              <a:ext uri="{FF2B5EF4-FFF2-40B4-BE49-F238E27FC236}">
                <a16:creationId xmlns:a16="http://schemas.microsoft.com/office/drawing/2014/main" id="{AEED0D2F-8D95-F000-6C7D-9C51E02A9BC9}"/>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9D043D4B-3D2B-3931-019E-16B2A9DF0A43}"/>
              </a:ext>
            </a:extLst>
          </p:cNvPr>
          <p:cNvSpPr>
            <a:spLocks noGrp="1"/>
          </p:cNvSpPr>
          <p:nvPr>
            <p:ph type="sldNum" sz="quarter" idx="12"/>
          </p:nvPr>
        </p:nvSpPr>
        <p:spPr/>
        <p:txBody>
          <a:bodyPr/>
          <a:lstStyle/>
          <a:p>
            <a:fld id="{312EC07B-3CDE-47F7-A004-20AD3AD269D3}" type="slidenum">
              <a:rPr lang="en-IE" smtClean="0"/>
              <a:t>‹#›</a:t>
            </a:fld>
            <a:endParaRPr lang="en-IE"/>
          </a:p>
        </p:txBody>
      </p:sp>
    </p:spTree>
    <p:extLst>
      <p:ext uri="{BB962C8B-B14F-4D97-AF65-F5344CB8AC3E}">
        <p14:creationId xmlns:p14="http://schemas.microsoft.com/office/powerpoint/2010/main" val="35229929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CBAD1-EEBA-0CEE-4BA1-2A753F610B54}"/>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B43E8594-4BE3-995E-4EE7-1BDCD58DFB1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42D33AA4-F018-2D05-A659-7E383E720AD9}"/>
              </a:ext>
            </a:extLst>
          </p:cNvPr>
          <p:cNvSpPr>
            <a:spLocks noGrp="1"/>
          </p:cNvSpPr>
          <p:nvPr>
            <p:ph type="dt" sz="half" idx="10"/>
          </p:nvPr>
        </p:nvSpPr>
        <p:spPr/>
        <p:txBody>
          <a:bodyPr/>
          <a:lstStyle/>
          <a:p>
            <a:fld id="{162DF791-8348-4398-A7BB-23B215E8AF1F}" type="datetimeFigureOut">
              <a:rPr lang="en-IE" smtClean="0"/>
              <a:t>19/06/2024</a:t>
            </a:fld>
            <a:endParaRPr lang="en-IE"/>
          </a:p>
        </p:txBody>
      </p:sp>
      <p:sp>
        <p:nvSpPr>
          <p:cNvPr id="5" name="Footer Placeholder 4">
            <a:extLst>
              <a:ext uri="{FF2B5EF4-FFF2-40B4-BE49-F238E27FC236}">
                <a16:creationId xmlns:a16="http://schemas.microsoft.com/office/drawing/2014/main" id="{CA64C877-E115-390E-D12B-1E657101710E}"/>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5F769C8F-D01A-027F-3203-BB0245D0D939}"/>
              </a:ext>
            </a:extLst>
          </p:cNvPr>
          <p:cNvSpPr>
            <a:spLocks noGrp="1"/>
          </p:cNvSpPr>
          <p:nvPr>
            <p:ph type="sldNum" sz="quarter" idx="12"/>
          </p:nvPr>
        </p:nvSpPr>
        <p:spPr/>
        <p:txBody>
          <a:bodyPr/>
          <a:lstStyle/>
          <a:p>
            <a:fld id="{312EC07B-3CDE-47F7-A004-20AD3AD269D3}" type="slidenum">
              <a:rPr lang="en-IE" smtClean="0"/>
              <a:t>‹#›</a:t>
            </a:fld>
            <a:endParaRPr lang="en-IE"/>
          </a:p>
        </p:txBody>
      </p:sp>
    </p:spTree>
    <p:extLst>
      <p:ext uri="{BB962C8B-B14F-4D97-AF65-F5344CB8AC3E}">
        <p14:creationId xmlns:p14="http://schemas.microsoft.com/office/powerpoint/2010/main" val="5912007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E61B4-A41B-5425-D364-E36B6B7296F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5409074B-F6E6-DBE6-1F86-E0C1D4A4934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E30F3F-22EC-2FBD-8623-A40CB65342A2}"/>
              </a:ext>
            </a:extLst>
          </p:cNvPr>
          <p:cNvSpPr>
            <a:spLocks noGrp="1"/>
          </p:cNvSpPr>
          <p:nvPr>
            <p:ph type="dt" sz="half" idx="10"/>
          </p:nvPr>
        </p:nvSpPr>
        <p:spPr/>
        <p:txBody>
          <a:bodyPr/>
          <a:lstStyle/>
          <a:p>
            <a:fld id="{162DF791-8348-4398-A7BB-23B215E8AF1F}" type="datetimeFigureOut">
              <a:rPr lang="en-IE" smtClean="0"/>
              <a:t>19/06/2024</a:t>
            </a:fld>
            <a:endParaRPr lang="en-IE"/>
          </a:p>
        </p:txBody>
      </p:sp>
      <p:sp>
        <p:nvSpPr>
          <p:cNvPr id="5" name="Footer Placeholder 4">
            <a:extLst>
              <a:ext uri="{FF2B5EF4-FFF2-40B4-BE49-F238E27FC236}">
                <a16:creationId xmlns:a16="http://schemas.microsoft.com/office/drawing/2014/main" id="{E4851AD8-558A-4351-E6B9-614B43286AAE}"/>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02FDEE01-AF9C-79D6-1DCE-EFB6CABA06A5}"/>
              </a:ext>
            </a:extLst>
          </p:cNvPr>
          <p:cNvSpPr>
            <a:spLocks noGrp="1"/>
          </p:cNvSpPr>
          <p:nvPr>
            <p:ph type="sldNum" sz="quarter" idx="12"/>
          </p:nvPr>
        </p:nvSpPr>
        <p:spPr/>
        <p:txBody>
          <a:bodyPr/>
          <a:lstStyle/>
          <a:p>
            <a:fld id="{312EC07B-3CDE-47F7-A004-20AD3AD269D3}" type="slidenum">
              <a:rPr lang="en-IE" smtClean="0"/>
              <a:t>‹#›</a:t>
            </a:fld>
            <a:endParaRPr lang="en-IE"/>
          </a:p>
        </p:txBody>
      </p:sp>
    </p:spTree>
    <p:extLst>
      <p:ext uri="{BB962C8B-B14F-4D97-AF65-F5344CB8AC3E}">
        <p14:creationId xmlns:p14="http://schemas.microsoft.com/office/powerpoint/2010/main" val="22787697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2B8C4-6400-4696-D7AF-1B11448BC8A2}"/>
              </a:ext>
            </a:extLst>
          </p:cNvPr>
          <p:cNvSpPr>
            <a:spLocks noGrp="1"/>
          </p:cNvSpPr>
          <p:nvPr>
            <p:ph type="title"/>
          </p:nvPr>
        </p:nvSpPr>
        <p:spPr/>
        <p:txBody>
          <a:bodyPr/>
          <a:lstStyle>
            <a:lvl1pPr>
              <a:defRPr>
                <a:latin typeface="Congenial Black" panose="02000503040000020004" pitchFamily="2" charset="0"/>
              </a:defRPr>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280D4039-526B-0704-F030-18733A97C48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E5DADBC8-DEAD-0E42-DDF4-9E20B98CF7F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B781B8D8-C053-59BC-F3B6-B77A51870DD6}"/>
              </a:ext>
            </a:extLst>
          </p:cNvPr>
          <p:cNvSpPr>
            <a:spLocks noGrp="1"/>
          </p:cNvSpPr>
          <p:nvPr>
            <p:ph type="dt" sz="half" idx="10"/>
          </p:nvPr>
        </p:nvSpPr>
        <p:spPr/>
        <p:txBody>
          <a:bodyPr/>
          <a:lstStyle/>
          <a:p>
            <a:fld id="{162DF791-8348-4398-A7BB-23B215E8AF1F}" type="datetimeFigureOut">
              <a:rPr lang="en-IE" smtClean="0"/>
              <a:t>19/06/2024</a:t>
            </a:fld>
            <a:endParaRPr lang="en-IE"/>
          </a:p>
        </p:txBody>
      </p:sp>
      <p:sp>
        <p:nvSpPr>
          <p:cNvPr id="6" name="Footer Placeholder 5">
            <a:extLst>
              <a:ext uri="{FF2B5EF4-FFF2-40B4-BE49-F238E27FC236}">
                <a16:creationId xmlns:a16="http://schemas.microsoft.com/office/drawing/2014/main" id="{D32A27EA-507E-F1D5-21BA-A75EFF03C298}"/>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D440F00F-E7C8-B8CB-610D-9ACE3366788B}"/>
              </a:ext>
            </a:extLst>
          </p:cNvPr>
          <p:cNvSpPr>
            <a:spLocks noGrp="1"/>
          </p:cNvSpPr>
          <p:nvPr>
            <p:ph type="sldNum" sz="quarter" idx="12"/>
          </p:nvPr>
        </p:nvSpPr>
        <p:spPr/>
        <p:txBody>
          <a:bodyPr/>
          <a:lstStyle/>
          <a:p>
            <a:fld id="{312EC07B-3CDE-47F7-A004-20AD3AD269D3}" type="slidenum">
              <a:rPr lang="en-IE" smtClean="0"/>
              <a:t>‹#›</a:t>
            </a:fld>
            <a:endParaRPr lang="en-IE"/>
          </a:p>
        </p:txBody>
      </p:sp>
    </p:spTree>
    <p:extLst>
      <p:ext uri="{BB962C8B-B14F-4D97-AF65-F5344CB8AC3E}">
        <p14:creationId xmlns:p14="http://schemas.microsoft.com/office/powerpoint/2010/main" val="36467192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90692-5B2A-11B1-7220-96991CCC20E5}"/>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B1A64479-4BB4-6377-E41A-EDE0AA31626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1DA62F0-79DD-C422-E314-984F4CA2089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2C6D639D-B6CF-FE59-EC50-EDAA2EBAF5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4888A8-B680-264E-0597-63C3031948C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A980E2FF-6F4E-F6BF-7E07-DB81D4960358}"/>
              </a:ext>
            </a:extLst>
          </p:cNvPr>
          <p:cNvSpPr>
            <a:spLocks noGrp="1"/>
          </p:cNvSpPr>
          <p:nvPr>
            <p:ph type="dt" sz="half" idx="10"/>
          </p:nvPr>
        </p:nvSpPr>
        <p:spPr/>
        <p:txBody>
          <a:bodyPr/>
          <a:lstStyle/>
          <a:p>
            <a:fld id="{162DF791-8348-4398-A7BB-23B215E8AF1F}" type="datetimeFigureOut">
              <a:rPr lang="en-IE" smtClean="0"/>
              <a:t>19/06/2024</a:t>
            </a:fld>
            <a:endParaRPr lang="en-IE"/>
          </a:p>
        </p:txBody>
      </p:sp>
      <p:sp>
        <p:nvSpPr>
          <p:cNvPr id="8" name="Footer Placeholder 7">
            <a:extLst>
              <a:ext uri="{FF2B5EF4-FFF2-40B4-BE49-F238E27FC236}">
                <a16:creationId xmlns:a16="http://schemas.microsoft.com/office/drawing/2014/main" id="{8744B1B4-4553-6E29-EFBE-5C417975A27E}"/>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7ADB3855-5320-41DD-7256-99313960C1F9}"/>
              </a:ext>
            </a:extLst>
          </p:cNvPr>
          <p:cNvSpPr>
            <a:spLocks noGrp="1"/>
          </p:cNvSpPr>
          <p:nvPr>
            <p:ph type="sldNum" sz="quarter" idx="12"/>
          </p:nvPr>
        </p:nvSpPr>
        <p:spPr/>
        <p:txBody>
          <a:bodyPr/>
          <a:lstStyle/>
          <a:p>
            <a:fld id="{312EC07B-3CDE-47F7-A004-20AD3AD269D3}" type="slidenum">
              <a:rPr lang="en-IE" smtClean="0"/>
              <a:t>‹#›</a:t>
            </a:fld>
            <a:endParaRPr lang="en-IE"/>
          </a:p>
        </p:txBody>
      </p:sp>
    </p:spTree>
    <p:extLst>
      <p:ext uri="{BB962C8B-B14F-4D97-AF65-F5344CB8AC3E}">
        <p14:creationId xmlns:p14="http://schemas.microsoft.com/office/powerpoint/2010/main" val="17451189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A273D-E813-6F56-2498-1203A874E785}"/>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0CB120D7-3CE6-58F7-9017-A3EF05D64D9A}"/>
              </a:ext>
            </a:extLst>
          </p:cNvPr>
          <p:cNvSpPr>
            <a:spLocks noGrp="1"/>
          </p:cNvSpPr>
          <p:nvPr>
            <p:ph type="dt" sz="half" idx="10"/>
          </p:nvPr>
        </p:nvSpPr>
        <p:spPr/>
        <p:txBody>
          <a:bodyPr/>
          <a:lstStyle/>
          <a:p>
            <a:fld id="{162DF791-8348-4398-A7BB-23B215E8AF1F}" type="datetimeFigureOut">
              <a:rPr lang="en-IE" smtClean="0"/>
              <a:t>19/06/2024</a:t>
            </a:fld>
            <a:endParaRPr lang="en-IE"/>
          </a:p>
        </p:txBody>
      </p:sp>
      <p:sp>
        <p:nvSpPr>
          <p:cNvPr id="4" name="Footer Placeholder 3">
            <a:extLst>
              <a:ext uri="{FF2B5EF4-FFF2-40B4-BE49-F238E27FC236}">
                <a16:creationId xmlns:a16="http://schemas.microsoft.com/office/drawing/2014/main" id="{2ACCE1C4-FCF5-707E-664A-304ACD440404}"/>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14C503A3-B7CD-1306-1D38-9CFBE80AF69B}"/>
              </a:ext>
            </a:extLst>
          </p:cNvPr>
          <p:cNvSpPr>
            <a:spLocks noGrp="1"/>
          </p:cNvSpPr>
          <p:nvPr>
            <p:ph type="sldNum" sz="quarter" idx="12"/>
          </p:nvPr>
        </p:nvSpPr>
        <p:spPr/>
        <p:txBody>
          <a:bodyPr/>
          <a:lstStyle/>
          <a:p>
            <a:fld id="{312EC07B-3CDE-47F7-A004-20AD3AD269D3}" type="slidenum">
              <a:rPr lang="en-IE" smtClean="0"/>
              <a:t>‹#›</a:t>
            </a:fld>
            <a:endParaRPr lang="en-IE"/>
          </a:p>
        </p:txBody>
      </p:sp>
    </p:spTree>
    <p:extLst>
      <p:ext uri="{BB962C8B-B14F-4D97-AF65-F5344CB8AC3E}">
        <p14:creationId xmlns:p14="http://schemas.microsoft.com/office/powerpoint/2010/main" val="38710430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igLogo">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920D10-25FE-7319-2C58-A1C27D652118}"/>
              </a:ext>
            </a:extLst>
          </p:cNvPr>
          <p:cNvSpPr>
            <a:spLocks noGrp="1"/>
          </p:cNvSpPr>
          <p:nvPr>
            <p:ph type="dt" sz="half" idx="10"/>
          </p:nvPr>
        </p:nvSpPr>
        <p:spPr/>
        <p:txBody>
          <a:bodyPr/>
          <a:lstStyle/>
          <a:p>
            <a:fld id="{162DF791-8348-4398-A7BB-23B215E8AF1F}" type="datetimeFigureOut">
              <a:rPr lang="en-IE" smtClean="0"/>
              <a:t>19/06/2024</a:t>
            </a:fld>
            <a:endParaRPr lang="en-IE"/>
          </a:p>
        </p:txBody>
      </p:sp>
      <p:sp>
        <p:nvSpPr>
          <p:cNvPr id="3" name="Footer Placeholder 2">
            <a:extLst>
              <a:ext uri="{FF2B5EF4-FFF2-40B4-BE49-F238E27FC236}">
                <a16:creationId xmlns:a16="http://schemas.microsoft.com/office/drawing/2014/main" id="{9A2A130B-BA76-CF03-B131-7DB49C164B3B}"/>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E09BAD1B-62D3-433B-02AA-692231486EF8}"/>
              </a:ext>
            </a:extLst>
          </p:cNvPr>
          <p:cNvSpPr>
            <a:spLocks noGrp="1"/>
          </p:cNvSpPr>
          <p:nvPr>
            <p:ph type="sldNum" sz="quarter" idx="12"/>
          </p:nvPr>
        </p:nvSpPr>
        <p:spPr/>
        <p:txBody>
          <a:bodyPr/>
          <a:lstStyle/>
          <a:p>
            <a:fld id="{312EC07B-3CDE-47F7-A004-20AD3AD269D3}" type="slidenum">
              <a:rPr lang="en-IE" smtClean="0"/>
              <a:t>‹#›</a:t>
            </a:fld>
            <a:endParaRPr lang="en-IE"/>
          </a:p>
        </p:txBody>
      </p:sp>
    </p:spTree>
    <p:extLst>
      <p:ext uri="{BB962C8B-B14F-4D97-AF65-F5344CB8AC3E}">
        <p14:creationId xmlns:p14="http://schemas.microsoft.com/office/powerpoint/2010/main" val="27423712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BCDB1-D630-9BC5-E1C0-9145F4BAD4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1E7394FA-CBE0-10F5-2F83-2DFCC6C2B8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045E46BA-657C-6E41-C936-AEE7C5AC75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AAC91A-0394-9654-243D-9C2444AA332B}"/>
              </a:ext>
            </a:extLst>
          </p:cNvPr>
          <p:cNvSpPr>
            <a:spLocks noGrp="1"/>
          </p:cNvSpPr>
          <p:nvPr>
            <p:ph type="dt" sz="half" idx="10"/>
          </p:nvPr>
        </p:nvSpPr>
        <p:spPr/>
        <p:txBody>
          <a:bodyPr/>
          <a:lstStyle/>
          <a:p>
            <a:fld id="{162DF791-8348-4398-A7BB-23B215E8AF1F}" type="datetimeFigureOut">
              <a:rPr lang="en-IE" smtClean="0"/>
              <a:t>19/06/2024</a:t>
            </a:fld>
            <a:endParaRPr lang="en-IE"/>
          </a:p>
        </p:txBody>
      </p:sp>
      <p:sp>
        <p:nvSpPr>
          <p:cNvPr id="6" name="Footer Placeholder 5">
            <a:extLst>
              <a:ext uri="{FF2B5EF4-FFF2-40B4-BE49-F238E27FC236}">
                <a16:creationId xmlns:a16="http://schemas.microsoft.com/office/drawing/2014/main" id="{1F250965-1520-30F5-93AA-031D6E2023AC}"/>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6A5402B0-B2CB-1B2A-FF7E-E04F2C124034}"/>
              </a:ext>
            </a:extLst>
          </p:cNvPr>
          <p:cNvSpPr>
            <a:spLocks noGrp="1"/>
          </p:cNvSpPr>
          <p:nvPr>
            <p:ph type="sldNum" sz="quarter" idx="12"/>
          </p:nvPr>
        </p:nvSpPr>
        <p:spPr/>
        <p:txBody>
          <a:bodyPr/>
          <a:lstStyle/>
          <a:p>
            <a:fld id="{312EC07B-3CDE-47F7-A004-20AD3AD269D3}" type="slidenum">
              <a:rPr lang="en-IE" smtClean="0"/>
              <a:t>‹#›</a:t>
            </a:fld>
            <a:endParaRPr lang="en-IE"/>
          </a:p>
        </p:txBody>
      </p:sp>
    </p:spTree>
    <p:extLst>
      <p:ext uri="{BB962C8B-B14F-4D97-AF65-F5344CB8AC3E}">
        <p14:creationId xmlns:p14="http://schemas.microsoft.com/office/powerpoint/2010/main" val="38607781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6EFB9-3FAE-9266-3A20-A96B037FE1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A9D93E1B-713D-B1CB-C207-EBE0675B8F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D52A089E-41E6-2CD6-2132-6C122849DB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4246B9-92BA-DAF5-6F16-0E5719519767}"/>
              </a:ext>
            </a:extLst>
          </p:cNvPr>
          <p:cNvSpPr>
            <a:spLocks noGrp="1"/>
          </p:cNvSpPr>
          <p:nvPr>
            <p:ph type="dt" sz="half" idx="10"/>
          </p:nvPr>
        </p:nvSpPr>
        <p:spPr/>
        <p:txBody>
          <a:bodyPr/>
          <a:lstStyle/>
          <a:p>
            <a:fld id="{162DF791-8348-4398-A7BB-23B215E8AF1F}" type="datetimeFigureOut">
              <a:rPr lang="en-IE" smtClean="0"/>
              <a:t>19/06/2024</a:t>
            </a:fld>
            <a:endParaRPr lang="en-IE"/>
          </a:p>
        </p:txBody>
      </p:sp>
      <p:sp>
        <p:nvSpPr>
          <p:cNvPr id="6" name="Footer Placeholder 5">
            <a:extLst>
              <a:ext uri="{FF2B5EF4-FFF2-40B4-BE49-F238E27FC236}">
                <a16:creationId xmlns:a16="http://schemas.microsoft.com/office/drawing/2014/main" id="{7A13760B-2738-01D0-1B94-4003D7C83D7A}"/>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FB9129E2-E00D-2D1C-FA43-247510A22535}"/>
              </a:ext>
            </a:extLst>
          </p:cNvPr>
          <p:cNvSpPr>
            <a:spLocks noGrp="1"/>
          </p:cNvSpPr>
          <p:nvPr>
            <p:ph type="sldNum" sz="quarter" idx="12"/>
          </p:nvPr>
        </p:nvSpPr>
        <p:spPr/>
        <p:txBody>
          <a:bodyPr/>
          <a:lstStyle/>
          <a:p>
            <a:fld id="{312EC07B-3CDE-47F7-A004-20AD3AD269D3}" type="slidenum">
              <a:rPr lang="en-IE" smtClean="0"/>
              <a:t>‹#›</a:t>
            </a:fld>
            <a:endParaRPr lang="en-IE"/>
          </a:p>
        </p:txBody>
      </p:sp>
    </p:spTree>
    <p:extLst>
      <p:ext uri="{BB962C8B-B14F-4D97-AF65-F5344CB8AC3E}">
        <p14:creationId xmlns:p14="http://schemas.microsoft.com/office/powerpoint/2010/main" val="5033308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81E5AC-715E-6E04-708F-5F94C38182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50DB424E-7624-21BD-1263-1FA249C9D4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D503A71A-F5C4-A672-7830-94C33B5678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2DF791-8348-4398-A7BB-23B215E8AF1F}" type="datetimeFigureOut">
              <a:rPr lang="en-IE" smtClean="0"/>
              <a:t>19/06/2024</a:t>
            </a:fld>
            <a:endParaRPr lang="en-IE"/>
          </a:p>
        </p:txBody>
      </p:sp>
      <p:sp>
        <p:nvSpPr>
          <p:cNvPr id="5" name="Footer Placeholder 4">
            <a:extLst>
              <a:ext uri="{FF2B5EF4-FFF2-40B4-BE49-F238E27FC236}">
                <a16:creationId xmlns:a16="http://schemas.microsoft.com/office/drawing/2014/main" id="{BD4C5401-63A4-A6F8-4F9E-6FAD8AB2DBF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D7CC3118-5C50-FC0D-B136-343DD9C917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2EC07B-3CDE-47F7-A004-20AD3AD269D3}" type="slidenum">
              <a:rPr lang="en-IE" smtClean="0"/>
              <a:t>‹#›</a:t>
            </a:fld>
            <a:endParaRPr lang="en-IE"/>
          </a:p>
        </p:txBody>
      </p:sp>
      <p:pic>
        <p:nvPicPr>
          <p:cNvPr id="11" name="Graphic 10">
            <a:extLst>
              <a:ext uri="{FF2B5EF4-FFF2-40B4-BE49-F238E27FC236}">
                <a16:creationId xmlns:a16="http://schemas.microsoft.com/office/drawing/2014/main" id="{9E505B38-3C50-D780-1345-75B741515A06}"/>
              </a:ext>
            </a:extLst>
          </p:cNvPr>
          <p:cNvPicPr>
            <a:picLocks noChangeAspect="1"/>
          </p:cNvPicPr>
          <p:nvPr userDrawn="1"/>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9917618" y="5826728"/>
            <a:ext cx="1436182" cy="529622"/>
          </a:xfrm>
          <a:prstGeom prst="rect">
            <a:avLst/>
          </a:prstGeom>
        </p:spPr>
      </p:pic>
    </p:spTree>
    <p:extLst>
      <p:ext uri="{BB962C8B-B14F-4D97-AF65-F5344CB8AC3E}">
        <p14:creationId xmlns:p14="http://schemas.microsoft.com/office/powerpoint/2010/main" val="13676784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Congenial Black" panose="02000503040000020004"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ongenial" panose="020B06040202020202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ngenial" panose="020B06040202020202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ngenial" panose="020B06040202020202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ngenial" panose="020B06040202020202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ngenial" panose="020B06040202020202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9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sv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video" Target="https://www.youtube.com/embed/kLYa7frC5d4?feature=oembed" TargetMode="External"/><Relationship Id="rId4" Type="http://schemas.openxmlformats.org/officeDocument/2006/relationships/image" Target="../media/image8.jpeg"/></Relationships>
</file>

<file path=ppt/slides/_rels/slide2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svg"/><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video" Target="https://www.youtube.com/embed/m-8Ef2RaNQk?feature=oembed" TargetMode="External"/><Relationship Id="rId4" Type="http://schemas.openxmlformats.org/officeDocument/2006/relationships/image" Target="../media/image13.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15.sv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12" Type="http://schemas.openxmlformats.org/officeDocument/2006/relationships/image" Target="../media/image26.jpe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hyperlink" Target="https://creativecommons.org/licenses/by-nc-sa/3.0/" TargetMode="External"/><Relationship Id="rId5" Type="http://schemas.openxmlformats.org/officeDocument/2006/relationships/image" Target="../media/image21.jpeg"/><Relationship Id="rId10" Type="http://schemas.openxmlformats.org/officeDocument/2006/relationships/hyperlink" Target="https://www.middleeastmonitor.com/20180423-frances-macron-says-he-has-no-plan-b-for-iran-nuclear-deal/" TargetMode="External"/><Relationship Id="rId4" Type="http://schemas.openxmlformats.org/officeDocument/2006/relationships/image" Target="../media/image20.jpeg"/><Relationship Id="rId9" Type="http://schemas.openxmlformats.org/officeDocument/2006/relationships/image" Target="../media/image25.jpe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3.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4.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5.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6.xml"/><Relationship Id="rId1" Type="http://schemas.openxmlformats.org/officeDocument/2006/relationships/slideLayout" Target="../slideLayouts/slideLayout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7.xml"/><Relationship Id="rId1" Type="http://schemas.openxmlformats.org/officeDocument/2006/relationships/slideLayout" Target="../slideLayouts/slideLayout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48.xml"/><Relationship Id="rId1" Type="http://schemas.openxmlformats.org/officeDocument/2006/relationships/slideLayout" Target="../slideLayouts/slideLayout4.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50.xml"/><Relationship Id="rId1" Type="http://schemas.openxmlformats.org/officeDocument/2006/relationships/slideLayout" Target="../slideLayouts/slideLayout4.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5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1.xml"/><Relationship Id="rId1" Type="http://schemas.openxmlformats.org/officeDocument/2006/relationships/slideLayout" Target="../slideLayouts/slideLayout4.xml"/><Relationship Id="rId4" Type="http://schemas.openxmlformats.org/officeDocument/2006/relationships/hyperlink" Target="https://pixabay.com/en/footprint-foot-sand-barefoot-1808374/"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8.xml"/><Relationship Id="rId1" Type="http://schemas.openxmlformats.org/officeDocument/2006/relationships/slideLayout" Target="../slideLayouts/slideLayout4.xml"/><Relationship Id="rId5" Type="http://schemas.openxmlformats.org/officeDocument/2006/relationships/image" Target="../media/image2.svg"/><Relationship Id="rId4" Type="http://schemas.openxmlformats.org/officeDocument/2006/relationships/image" Target="../media/image1.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video" Target="https://www.youtube.com/embed/wUiKdwgJpD8?feature=oembed" TargetMode="External"/><Relationship Id="rId4" Type="http://schemas.openxmlformats.org/officeDocument/2006/relationships/image" Target="../media/image32.jpe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customXml" Target="../ink/ink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36.svg"/></Relationships>
</file>

<file path=ppt/slides/_rels/slide8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36.sv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4.xml"/><Relationship Id="rId1" Type="http://schemas.openxmlformats.org/officeDocument/2006/relationships/video" Target="https://www.youtube.com/embed/N0acvkHIiZs?feature=oembed" TargetMode="External"/><Relationship Id="rId6" Type="http://schemas.openxmlformats.org/officeDocument/2006/relationships/image" Target="../media/image39.jpeg"/><Relationship Id="rId5" Type="http://schemas.openxmlformats.org/officeDocument/2006/relationships/image" Target="../media/image38.svg"/><Relationship Id="rId4" Type="http://schemas.openxmlformats.org/officeDocument/2006/relationships/image" Target="../media/image37.pn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2.xml"/><Relationship Id="rId1" Type="http://schemas.openxmlformats.org/officeDocument/2006/relationships/video" Target="https://www.youtube.com/embed/X0N22PMdF1U?feature=oembed" TargetMode="External"/><Relationship Id="rId4" Type="http://schemas.openxmlformats.org/officeDocument/2006/relationships/image" Target="../media/image41.jpe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B0D80C43-C90A-0FDB-31C9-56E219433B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8463" y="381000"/>
            <a:ext cx="6315075"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66298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B91C7-5BB5-B2DC-7288-D8E8251A421F}"/>
              </a:ext>
            </a:extLst>
          </p:cNvPr>
          <p:cNvSpPr>
            <a:spLocks noGrp="1"/>
          </p:cNvSpPr>
          <p:nvPr>
            <p:ph type="title"/>
          </p:nvPr>
        </p:nvSpPr>
        <p:spPr/>
        <p:txBody>
          <a:bodyPr/>
          <a:lstStyle/>
          <a:p>
            <a:r>
              <a:rPr lang="en-IE" dirty="0"/>
              <a:t>Why have we changed SUT?</a:t>
            </a:r>
            <a:endParaRPr lang="en-GB" dirty="0"/>
          </a:p>
        </p:txBody>
      </p:sp>
      <p:sp>
        <p:nvSpPr>
          <p:cNvPr id="3" name="Text Placeholder 2">
            <a:extLst>
              <a:ext uri="{FF2B5EF4-FFF2-40B4-BE49-F238E27FC236}">
                <a16:creationId xmlns:a16="http://schemas.microsoft.com/office/drawing/2014/main" id="{4124BED5-05E4-2521-2AF1-06B27CFD8034}"/>
              </a:ext>
            </a:extLst>
          </p:cNvPr>
          <p:cNvSpPr>
            <a:spLocks noGrp="1"/>
          </p:cNvSpPr>
          <p:nvPr>
            <p:ph type="body" idx="1"/>
          </p:nvPr>
        </p:nvSpPr>
        <p:spPr/>
        <p:txBody>
          <a:bodyPr/>
          <a:lstStyle/>
          <a:p>
            <a:r>
              <a:rPr lang="en-IE" dirty="0"/>
              <a:t>Ethos? Why Ethos?</a:t>
            </a:r>
            <a:endParaRPr lang="en-GB" dirty="0"/>
          </a:p>
        </p:txBody>
      </p:sp>
    </p:spTree>
    <p:extLst>
      <p:ext uri="{BB962C8B-B14F-4D97-AF65-F5344CB8AC3E}">
        <p14:creationId xmlns:p14="http://schemas.microsoft.com/office/powerpoint/2010/main" val="172152842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25C1C2-AC89-3327-5D76-1876B7A314AF}"/>
              </a:ext>
            </a:extLst>
          </p:cNvPr>
          <p:cNvSpPr>
            <a:spLocks noGrp="1"/>
          </p:cNvSpPr>
          <p:nvPr>
            <p:ph type="title"/>
          </p:nvPr>
        </p:nvSpPr>
        <p:spPr>
          <a:xfrm>
            <a:off x="6513788" y="365125"/>
            <a:ext cx="4840010" cy="1807305"/>
          </a:xfrm>
        </p:spPr>
        <p:txBody>
          <a:bodyPr>
            <a:normAutofit/>
          </a:bodyPr>
          <a:lstStyle/>
          <a:p>
            <a:r>
              <a:rPr lang="en-IE"/>
              <a:t>Exercise: New Student Centre!</a:t>
            </a:r>
          </a:p>
        </p:txBody>
      </p:sp>
      <p:pic>
        <p:nvPicPr>
          <p:cNvPr id="5" name="Picture 4" descr="Top view of people discussing and shaking hands">
            <a:extLst>
              <a:ext uri="{FF2B5EF4-FFF2-40B4-BE49-F238E27FC236}">
                <a16:creationId xmlns:a16="http://schemas.microsoft.com/office/drawing/2014/main" id="{CF2A153A-3D54-6CD4-11F7-F2549C8248A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7CA860FE-0E3C-C13E-3752-C56A183141A0}"/>
              </a:ext>
            </a:extLst>
          </p:cNvPr>
          <p:cNvSpPr>
            <a:spLocks noGrp="1"/>
          </p:cNvSpPr>
          <p:nvPr>
            <p:ph idx="1"/>
          </p:nvPr>
        </p:nvSpPr>
        <p:spPr>
          <a:xfrm>
            <a:off x="6513788" y="2333297"/>
            <a:ext cx="4840010" cy="3843666"/>
          </a:xfrm>
        </p:spPr>
        <p:txBody>
          <a:bodyPr>
            <a:normAutofit/>
          </a:bodyPr>
          <a:lstStyle/>
          <a:p>
            <a:r>
              <a:rPr lang="en-IE" sz="2000" dirty="0"/>
              <a:t>The new President of </a:t>
            </a:r>
            <a:r>
              <a:rPr lang="en-IE" sz="2000" dirty="0" err="1"/>
              <a:t>Ballybreag</a:t>
            </a:r>
            <a:r>
              <a:rPr lang="en-IE" sz="2000" dirty="0"/>
              <a:t> TU has explained to the Governing Body that in an act of inexplicable benevolence, he has decided to replace the Portakabin Students’ Union building with a new Student Centre.</a:t>
            </a:r>
          </a:p>
          <a:p>
            <a:r>
              <a:rPr lang="en-IE" sz="2000" dirty="0"/>
              <a:t>It will have two floors.</a:t>
            </a:r>
          </a:p>
          <a:p>
            <a:r>
              <a:rPr lang="en-IE" sz="2000" dirty="0"/>
              <a:t>It will have a total floor space of 2,000 sqm</a:t>
            </a:r>
          </a:p>
          <a:p>
            <a:r>
              <a:rPr lang="en-IE" sz="2000" dirty="0"/>
              <a:t>You get to decide what goes into it</a:t>
            </a:r>
          </a:p>
        </p:txBody>
      </p:sp>
    </p:spTree>
    <p:extLst>
      <p:ext uri="{BB962C8B-B14F-4D97-AF65-F5344CB8AC3E}">
        <p14:creationId xmlns:p14="http://schemas.microsoft.com/office/powerpoint/2010/main" val="266598154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D31E0-D6EB-3BB9-1229-20B9F2BF21AC}"/>
              </a:ext>
            </a:extLst>
          </p:cNvPr>
          <p:cNvSpPr>
            <a:spLocks noGrp="1"/>
          </p:cNvSpPr>
          <p:nvPr>
            <p:ph type="title"/>
          </p:nvPr>
        </p:nvSpPr>
        <p:spPr/>
        <p:txBody>
          <a:bodyPr/>
          <a:lstStyle/>
          <a:p>
            <a:r>
              <a:rPr lang="en-IE" dirty="0"/>
              <a:t>You have 2,000sqm maximum</a:t>
            </a:r>
          </a:p>
        </p:txBody>
      </p:sp>
      <p:graphicFrame>
        <p:nvGraphicFramePr>
          <p:cNvPr id="5" name="Table 5">
            <a:extLst>
              <a:ext uri="{FF2B5EF4-FFF2-40B4-BE49-F238E27FC236}">
                <a16:creationId xmlns:a16="http://schemas.microsoft.com/office/drawing/2014/main" id="{D006D165-CFA0-54EB-D840-34CD705B09E3}"/>
              </a:ext>
            </a:extLst>
          </p:cNvPr>
          <p:cNvGraphicFramePr>
            <a:graphicFrameLocks noGrp="1"/>
          </p:cNvGraphicFramePr>
          <p:nvPr>
            <p:ph idx="1"/>
            <p:extLst>
              <p:ext uri="{D42A27DB-BD31-4B8C-83A1-F6EECF244321}">
                <p14:modId xmlns:p14="http://schemas.microsoft.com/office/powerpoint/2010/main" val="143386912"/>
              </p:ext>
            </p:extLst>
          </p:nvPr>
        </p:nvGraphicFramePr>
        <p:xfrm>
          <a:off x="838200" y="1825625"/>
          <a:ext cx="10515600" cy="4450080"/>
        </p:xfrm>
        <a:graphic>
          <a:graphicData uri="http://schemas.openxmlformats.org/drawingml/2006/table">
            <a:tbl>
              <a:tblPr firstRow="1" bandRow="1">
                <a:tableStyleId>{5C22544A-7EE6-4342-B048-85BDC9FD1C3A}</a:tableStyleId>
              </a:tblPr>
              <a:tblGrid>
                <a:gridCol w="3972339">
                  <a:extLst>
                    <a:ext uri="{9D8B030D-6E8A-4147-A177-3AD203B41FA5}">
                      <a16:colId xmlns:a16="http://schemas.microsoft.com/office/drawing/2014/main" val="2140303682"/>
                    </a:ext>
                  </a:extLst>
                </a:gridCol>
                <a:gridCol w="1285461">
                  <a:extLst>
                    <a:ext uri="{9D8B030D-6E8A-4147-A177-3AD203B41FA5}">
                      <a16:colId xmlns:a16="http://schemas.microsoft.com/office/drawing/2014/main" val="846652055"/>
                    </a:ext>
                  </a:extLst>
                </a:gridCol>
                <a:gridCol w="4187687">
                  <a:extLst>
                    <a:ext uri="{9D8B030D-6E8A-4147-A177-3AD203B41FA5}">
                      <a16:colId xmlns:a16="http://schemas.microsoft.com/office/drawing/2014/main" val="778024885"/>
                    </a:ext>
                  </a:extLst>
                </a:gridCol>
                <a:gridCol w="1070113">
                  <a:extLst>
                    <a:ext uri="{9D8B030D-6E8A-4147-A177-3AD203B41FA5}">
                      <a16:colId xmlns:a16="http://schemas.microsoft.com/office/drawing/2014/main" val="4121879628"/>
                    </a:ext>
                  </a:extLst>
                </a:gridCol>
              </a:tblGrid>
              <a:tr h="370840">
                <a:tc>
                  <a:txBody>
                    <a:bodyPr/>
                    <a:lstStyle/>
                    <a:p>
                      <a:r>
                        <a:rPr lang="en-IE" dirty="0"/>
                        <a:t>Facility</a:t>
                      </a:r>
                    </a:p>
                  </a:txBody>
                  <a:tcPr/>
                </a:tc>
                <a:tc>
                  <a:txBody>
                    <a:bodyPr/>
                    <a:lstStyle/>
                    <a:p>
                      <a:r>
                        <a:rPr lang="en-IE" dirty="0"/>
                        <a:t>Space</a:t>
                      </a:r>
                    </a:p>
                  </a:txBody>
                  <a:tcPr/>
                </a:tc>
                <a:tc>
                  <a:txBody>
                    <a:bodyPr/>
                    <a:lstStyle/>
                    <a:p>
                      <a:r>
                        <a:rPr lang="en-IE" dirty="0"/>
                        <a:t>Facility</a:t>
                      </a:r>
                    </a:p>
                  </a:txBody>
                  <a:tcPr/>
                </a:tc>
                <a:tc>
                  <a:txBody>
                    <a:bodyPr/>
                    <a:lstStyle/>
                    <a:p>
                      <a:r>
                        <a:rPr lang="en-IE" dirty="0"/>
                        <a:t>Space</a:t>
                      </a:r>
                    </a:p>
                  </a:txBody>
                  <a:tcPr/>
                </a:tc>
                <a:extLst>
                  <a:ext uri="{0D108BD9-81ED-4DB2-BD59-A6C34878D82A}">
                    <a16:rowId xmlns:a16="http://schemas.microsoft.com/office/drawing/2014/main" val="2242208205"/>
                  </a:ext>
                </a:extLst>
              </a:tr>
              <a:tr h="370840">
                <a:tc>
                  <a:txBody>
                    <a:bodyPr/>
                    <a:lstStyle/>
                    <a:p>
                      <a:r>
                        <a:rPr lang="en-IE" dirty="0"/>
                        <a:t>Swimming Pool with Wave Machine</a:t>
                      </a:r>
                    </a:p>
                  </a:txBody>
                  <a:tcPr/>
                </a:tc>
                <a:tc>
                  <a:txBody>
                    <a:bodyPr/>
                    <a:lstStyle/>
                    <a:p>
                      <a:r>
                        <a:rPr lang="en-IE" dirty="0"/>
                        <a:t>600</a:t>
                      </a:r>
                    </a:p>
                  </a:txBody>
                  <a:tcPr/>
                </a:tc>
                <a:tc>
                  <a:txBody>
                    <a:bodyPr/>
                    <a:lstStyle/>
                    <a:p>
                      <a:r>
                        <a:rPr lang="en-IE" dirty="0"/>
                        <a:t>Sabbatical Offices</a:t>
                      </a:r>
                    </a:p>
                  </a:txBody>
                  <a:tcPr/>
                </a:tc>
                <a:tc>
                  <a:txBody>
                    <a:bodyPr/>
                    <a:lstStyle/>
                    <a:p>
                      <a:r>
                        <a:rPr lang="en-IE" dirty="0"/>
                        <a:t>200</a:t>
                      </a:r>
                    </a:p>
                  </a:txBody>
                  <a:tcPr/>
                </a:tc>
                <a:extLst>
                  <a:ext uri="{0D108BD9-81ED-4DB2-BD59-A6C34878D82A}">
                    <a16:rowId xmlns:a16="http://schemas.microsoft.com/office/drawing/2014/main" val="4077627266"/>
                  </a:ext>
                </a:extLst>
              </a:tr>
              <a:tr h="370840">
                <a:tc>
                  <a:txBody>
                    <a:bodyPr/>
                    <a:lstStyle/>
                    <a:p>
                      <a:r>
                        <a:rPr lang="en-IE" dirty="0"/>
                        <a:t>Canteen</a:t>
                      </a:r>
                    </a:p>
                  </a:txBody>
                  <a:tcPr/>
                </a:tc>
                <a:tc>
                  <a:txBody>
                    <a:bodyPr/>
                    <a:lstStyle/>
                    <a:p>
                      <a:r>
                        <a:rPr lang="en-IE" dirty="0"/>
                        <a:t>400</a:t>
                      </a:r>
                    </a:p>
                  </a:txBody>
                  <a:tcPr/>
                </a:tc>
                <a:tc>
                  <a:txBody>
                    <a:bodyPr/>
                    <a:lstStyle/>
                    <a:p>
                      <a:r>
                        <a:rPr lang="en-IE" dirty="0"/>
                        <a:t>Clubs and Societies Space</a:t>
                      </a:r>
                    </a:p>
                  </a:txBody>
                  <a:tcPr/>
                </a:tc>
                <a:tc>
                  <a:txBody>
                    <a:bodyPr/>
                    <a:lstStyle/>
                    <a:p>
                      <a:r>
                        <a:rPr lang="en-IE" dirty="0"/>
                        <a:t>200</a:t>
                      </a:r>
                    </a:p>
                  </a:txBody>
                  <a:tcPr/>
                </a:tc>
                <a:extLst>
                  <a:ext uri="{0D108BD9-81ED-4DB2-BD59-A6C34878D82A}">
                    <a16:rowId xmlns:a16="http://schemas.microsoft.com/office/drawing/2014/main" val="2390764363"/>
                  </a:ext>
                </a:extLst>
              </a:tr>
              <a:tr h="370840">
                <a:tc>
                  <a:txBody>
                    <a:bodyPr/>
                    <a:lstStyle/>
                    <a:p>
                      <a:r>
                        <a:rPr lang="en-IE" dirty="0"/>
                        <a:t>Study Space</a:t>
                      </a:r>
                    </a:p>
                  </a:txBody>
                  <a:tcPr/>
                </a:tc>
                <a:tc>
                  <a:txBody>
                    <a:bodyPr/>
                    <a:lstStyle/>
                    <a:p>
                      <a:r>
                        <a:rPr lang="en-IE" dirty="0"/>
                        <a:t>400</a:t>
                      </a:r>
                    </a:p>
                  </a:txBody>
                  <a:tcPr/>
                </a:tc>
                <a:tc>
                  <a:txBody>
                    <a:bodyPr/>
                    <a:lstStyle/>
                    <a:p>
                      <a:r>
                        <a:rPr lang="en-IE" dirty="0"/>
                        <a:t>Entrepreneur Space</a:t>
                      </a:r>
                    </a:p>
                  </a:txBody>
                  <a:tcPr/>
                </a:tc>
                <a:tc>
                  <a:txBody>
                    <a:bodyPr/>
                    <a:lstStyle/>
                    <a:p>
                      <a:r>
                        <a:rPr lang="en-IE" dirty="0"/>
                        <a:t>150</a:t>
                      </a:r>
                    </a:p>
                  </a:txBody>
                  <a:tcPr/>
                </a:tc>
                <a:extLst>
                  <a:ext uri="{0D108BD9-81ED-4DB2-BD59-A6C34878D82A}">
                    <a16:rowId xmlns:a16="http://schemas.microsoft.com/office/drawing/2014/main" val="947466828"/>
                  </a:ext>
                </a:extLst>
              </a:tr>
              <a:tr h="370840">
                <a:tc>
                  <a:txBody>
                    <a:bodyPr/>
                    <a:lstStyle/>
                    <a:p>
                      <a:r>
                        <a:rPr lang="en-IE" dirty="0"/>
                        <a:t>Debating Chamber</a:t>
                      </a:r>
                    </a:p>
                  </a:txBody>
                  <a:tcPr/>
                </a:tc>
                <a:tc>
                  <a:txBody>
                    <a:bodyPr/>
                    <a:lstStyle/>
                    <a:p>
                      <a:r>
                        <a:rPr lang="en-IE" dirty="0"/>
                        <a:t>500</a:t>
                      </a:r>
                    </a:p>
                  </a:txBody>
                  <a:tcPr/>
                </a:tc>
                <a:tc>
                  <a:txBody>
                    <a:bodyPr/>
                    <a:lstStyle/>
                    <a:p>
                      <a:r>
                        <a:rPr lang="en-IE" dirty="0"/>
                        <a:t>Climbing Wall</a:t>
                      </a:r>
                    </a:p>
                  </a:txBody>
                  <a:tcPr/>
                </a:tc>
                <a:tc>
                  <a:txBody>
                    <a:bodyPr/>
                    <a:lstStyle/>
                    <a:p>
                      <a:r>
                        <a:rPr lang="en-IE" dirty="0"/>
                        <a:t>50</a:t>
                      </a:r>
                    </a:p>
                  </a:txBody>
                  <a:tcPr/>
                </a:tc>
                <a:extLst>
                  <a:ext uri="{0D108BD9-81ED-4DB2-BD59-A6C34878D82A}">
                    <a16:rowId xmlns:a16="http://schemas.microsoft.com/office/drawing/2014/main" val="1630337837"/>
                  </a:ext>
                </a:extLst>
              </a:tr>
              <a:tr h="370840">
                <a:tc>
                  <a:txBody>
                    <a:bodyPr/>
                    <a:lstStyle/>
                    <a:p>
                      <a:r>
                        <a:rPr lang="en-IE" dirty="0"/>
                        <a:t>Chill Space w Charging &amp; Laptop Desks</a:t>
                      </a:r>
                    </a:p>
                  </a:txBody>
                  <a:tcPr/>
                </a:tc>
                <a:tc>
                  <a:txBody>
                    <a:bodyPr/>
                    <a:lstStyle/>
                    <a:p>
                      <a:r>
                        <a:rPr lang="en-IE" dirty="0"/>
                        <a:t>400</a:t>
                      </a:r>
                    </a:p>
                  </a:txBody>
                  <a:tcPr/>
                </a:tc>
                <a:tc>
                  <a:txBody>
                    <a:bodyPr/>
                    <a:lstStyle/>
                    <a:p>
                      <a:r>
                        <a:rPr lang="en-IE" dirty="0"/>
                        <a:t>Electronics Repair Shop</a:t>
                      </a:r>
                    </a:p>
                  </a:txBody>
                  <a:tcPr/>
                </a:tc>
                <a:tc>
                  <a:txBody>
                    <a:bodyPr/>
                    <a:lstStyle/>
                    <a:p>
                      <a:r>
                        <a:rPr lang="en-IE" dirty="0"/>
                        <a:t>30</a:t>
                      </a:r>
                    </a:p>
                  </a:txBody>
                  <a:tcPr/>
                </a:tc>
                <a:extLst>
                  <a:ext uri="{0D108BD9-81ED-4DB2-BD59-A6C34878D82A}">
                    <a16:rowId xmlns:a16="http://schemas.microsoft.com/office/drawing/2014/main" val="853553402"/>
                  </a:ext>
                </a:extLst>
              </a:tr>
              <a:tr h="370840">
                <a:tc>
                  <a:txBody>
                    <a:bodyPr/>
                    <a:lstStyle/>
                    <a:p>
                      <a:r>
                        <a:rPr lang="en-IE" dirty="0"/>
                        <a:t>Café / Bar / Deli</a:t>
                      </a:r>
                    </a:p>
                  </a:txBody>
                  <a:tcPr/>
                </a:tc>
                <a:tc>
                  <a:txBody>
                    <a:bodyPr/>
                    <a:lstStyle/>
                    <a:p>
                      <a:r>
                        <a:rPr lang="en-IE" dirty="0"/>
                        <a:t>300</a:t>
                      </a:r>
                    </a:p>
                  </a:txBody>
                  <a:tcPr/>
                </a:tc>
                <a:tc>
                  <a:txBody>
                    <a:bodyPr/>
                    <a:lstStyle/>
                    <a:p>
                      <a:r>
                        <a:rPr lang="en-IE" dirty="0"/>
                        <a:t>Sensory Suite </a:t>
                      </a:r>
                    </a:p>
                  </a:txBody>
                  <a:tcPr/>
                </a:tc>
                <a:tc>
                  <a:txBody>
                    <a:bodyPr/>
                    <a:lstStyle/>
                    <a:p>
                      <a:r>
                        <a:rPr lang="en-IE" dirty="0"/>
                        <a:t>40</a:t>
                      </a:r>
                    </a:p>
                  </a:txBody>
                  <a:tcPr/>
                </a:tc>
                <a:extLst>
                  <a:ext uri="{0D108BD9-81ED-4DB2-BD59-A6C34878D82A}">
                    <a16:rowId xmlns:a16="http://schemas.microsoft.com/office/drawing/2014/main" val="2538435770"/>
                  </a:ext>
                </a:extLst>
              </a:tr>
              <a:tr h="370840">
                <a:tc>
                  <a:txBody>
                    <a:bodyPr/>
                    <a:lstStyle/>
                    <a:p>
                      <a:r>
                        <a:rPr lang="en-IE" dirty="0"/>
                        <a:t>Coffee Dock </a:t>
                      </a:r>
                    </a:p>
                  </a:txBody>
                  <a:tcPr/>
                </a:tc>
                <a:tc>
                  <a:txBody>
                    <a:bodyPr/>
                    <a:lstStyle/>
                    <a:p>
                      <a:r>
                        <a:rPr lang="en-IE" dirty="0"/>
                        <a:t>100</a:t>
                      </a:r>
                    </a:p>
                  </a:txBody>
                  <a:tcPr/>
                </a:tc>
                <a:tc>
                  <a:txBody>
                    <a:bodyPr/>
                    <a:lstStyle/>
                    <a:p>
                      <a:r>
                        <a:rPr lang="en-IE" dirty="0"/>
                        <a:t>Gym</a:t>
                      </a:r>
                    </a:p>
                  </a:txBody>
                  <a:tcPr/>
                </a:tc>
                <a:tc>
                  <a:txBody>
                    <a:bodyPr/>
                    <a:lstStyle/>
                    <a:p>
                      <a:r>
                        <a:rPr lang="en-IE" dirty="0"/>
                        <a:t>200</a:t>
                      </a:r>
                    </a:p>
                  </a:txBody>
                  <a:tcPr/>
                </a:tc>
                <a:extLst>
                  <a:ext uri="{0D108BD9-81ED-4DB2-BD59-A6C34878D82A}">
                    <a16:rowId xmlns:a16="http://schemas.microsoft.com/office/drawing/2014/main" val="565150480"/>
                  </a:ext>
                </a:extLst>
              </a:tr>
              <a:tr h="370840">
                <a:tc>
                  <a:txBody>
                    <a:bodyPr/>
                    <a:lstStyle/>
                    <a:p>
                      <a:r>
                        <a:rPr lang="en-IE" dirty="0"/>
                        <a:t>Lifts</a:t>
                      </a:r>
                    </a:p>
                  </a:txBody>
                  <a:tcPr/>
                </a:tc>
                <a:tc>
                  <a:txBody>
                    <a:bodyPr/>
                    <a:lstStyle/>
                    <a:p>
                      <a:r>
                        <a:rPr lang="en-IE" dirty="0"/>
                        <a:t>30</a:t>
                      </a:r>
                    </a:p>
                  </a:txBody>
                  <a:tcPr/>
                </a:tc>
                <a:tc>
                  <a:txBody>
                    <a:bodyPr/>
                    <a:lstStyle/>
                    <a:p>
                      <a:r>
                        <a:rPr lang="en-IE" dirty="0"/>
                        <a:t>2 Screen Cinema</a:t>
                      </a:r>
                    </a:p>
                  </a:txBody>
                  <a:tcPr/>
                </a:tc>
                <a:tc>
                  <a:txBody>
                    <a:bodyPr/>
                    <a:lstStyle/>
                    <a:p>
                      <a:r>
                        <a:rPr lang="en-IE" dirty="0"/>
                        <a:t>500</a:t>
                      </a:r>
                    </a:p>
                  </a:txBody>
                  <a:tcPr/>
                </a:tc>
                <a:extLst>
                  <a:ext uri="{0D108BD9-81ED-4DB2-BD59-A6C34878D82A}">
                    <a16:rowId xmlns:a16="http://schemas.microsoft.com/office/drawing/2014/main" val="230790328"/>
                  </a:ext>
                </a:extLst>
              </a:tr>
              <a:tr h="370840">
                <a:tc>
                  <a:txBody>
                    <a:bodyPr/>
                    <a:lstStyle/>
                    <a:p>
                      <a:r>
                        <a:rPr lang="en-IE" dirty="0"/>
                        <a:t>Book Shop</a:t>
                      </a:r>
                    </a:p>
                  </a:txBody>
                  <a:tcPr/>
                </a:tc>
                <a:tc>
                  <a:txBody>
                    <a:bodyPr/>
                    <a:lstStyle/>
                    <a:p>
                      <a:r>
                        <a:rPr lang="en-IE" dirty="0"/>
                        <a:t>100</a:t>
                      </a:r>
                    </a:p>
                  </a:txBody>
                  <a:tcPr/>
                </a:tc>
                <a:tc>
                  <a:txBody>
                    <a:bodyPr/>
                    <a:lstStyle/>
                    <a:p>
                      <a:r>
                        <a:rPr lang="en-IE" dirty="0"/>
                        <a:t>Music &amp; Gigs Venue</a:t>
                      </a:r>
                    </a:p>
                  </a:txBody>
                  <a:tcPr/>
                </a:tc>
                <a:tc>
                  <a:txBody>
                    <a:bodyPr/>
                    <a:lstStyle/>
                    <a:p>
                      <a:r>
                        <a:rPr lang="en-IE" dirty="0"/>
                        <a:t>600</a:t>
                      </a:r>
                    </a:p>
                  </a:txBody>
                  <a:tcPr/>
                </a:tc>
                <a:extLst>
                  <a:ext uri="{0D108BD9-81ED-4DB2-BD59-A6C34878D82A}">
                    <a16:rowId xmlns:a16="http://schemas.microsoft.com/office/drawing/2014/main" val="2860673492"/>
                  </a:ext>
                </a:extLst>
              </a:tr>
              <a:tr h="370840">
                <a:tc>
                  <a:txBody>
                    <a:bodyPr/>
                    <a:lstStyle/>
                    <a:p>
                      <a:r>
                        <a:rPr lang="en-IE" dirty="0"/>
                        <a:t>Launderette</a:t>
                      </a:r>
                    </a:p>
                  </a:txBody>
                  <a:tcPr/>
                </a:tc>
                <a:tc>
                  <a:txBody>
                    <a:bodyPr/>
                    <a:lstStyle/>
                    <a:p>
                      <a:r>
                        <a:rPr lang="en-IE" dirty="0"/>
                        <a:t>200</a:t>
                      </a:r>
                    </a:p>
                  </a:txBody>
                  <a:tcPr/>
                </a:tc>
                <a:tc>
                  <a:txBody>
                    <a:bodyPr/>
                    <a:lstStyle/>
                    <a:p>
                      <a:r>
                        <a:rPr lang="en-IE" dirty="0"/>
                        <a:t>Multidenominational Prayer Space</a:t>
                      </a:r>
                    </a:p>
                  </a:txBody>
                  <a:tcPr/>
                </a:tc>
                <a:tc>
                  <a:txBody>
                    <a:bodyPr/>
                    <a:lstStyle/>
                    <a:p>
                      <a:r>
                        <a:rPr lang="en-IE" dirty="0"/>
                        <a:t>200</a:t>
                      </a:r>
                    </a:p>
                  </a:txBody>
                  <a:tcPr/>
                </a:tc>
                <a:extLst>
                  <a:ext uri="{0D108BD9-81ED-4DB2-BD59-A6C34878D82A}">
                    <a16:rowId xmlns:a16="http://schemas.microsoft.com/office/drawing/2014/main" val="2604878791"/>
                  </a:ext>
                </a:extLst>
              </a:tr>
              <a:tr h="370840">
                <a:tc>
                  <a:txBody>
                    <a:bodyPr/>
                    <a:lstStyle/>
                    <a:p>
                      <a:r>
                        <a:rPr lang="en-IE" dirty="0"/>
                        <a:t>Counselling Suite</a:t>
                      </a:r>
                    </a:p>
                  </a:txBody>
                  <a:tcPr/>
                </a:tc>
                <a:tc>
                  <a:txBody>
                    <a:bodyPr/>
                    <a:lstStyle/>
                    <a:p>
                      <a:r>
                        <a:rPr lang="en-IE" dirty="0"/>
                        <a:t>400</a:t>
                      </a:r>
                    </a:p>
                  </a:txBody>
                  <a:tcPr/>
                </a:tc>
                <a:tc>
                  <a:txBody>
                    <a:bodyPr/>
                    <a:lstStyle/>
                    <a:p>
                      <a:r>
                        <a:rPr lang="en-IE" dirty="0"/>
                        <a:t>Supermarket</a:t>
                      </a:r>
                    </a:p>
                  </a:txBody>
                  <a:tcPr/>
                </a:tc>
                <a:tc>
                  <a:txBody>
                    <a:bodyPr/>
                    <a:lstStyle/>
                    <a:p>
                      <a:r>
                        <a:rPr lang="en-IE" dirty="0"/>
                        <a:t>700</a:t>
                      </a:r>
                    </a:p>
                  </a:txBody>
                  <a:tcPr/>
                </a:tc>
                <a:extLst>
                  <a:ext uri="{0D108BD9-81ED-4DB2-BD59-A6C34878D82A}">
                    <a16:rowId xmlns:a16="http://schemas.microsoft.com/office/drawing/2014/main" val="1011103819"/>
                  </a:ext>
                </a:extLst>
              </a:tr>
            </a:tbl>
          </a:graphicData>
        </a:graphic>
      </p:graphicFrame>
    </p:spTree>
    <p:extLst>
      <p:ext uri="{BB962C8B-B14F-4D97-AF65-F5344CB8AC3E}">
        <p14:creationId xmlns:p14="http://schemas.microsoft.com/office/powerpoint/2010/main" val="67435428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3C046-A3EC-16B6-88B0-76F75D8B0ECC}"/>
              </a:ext>
            </a:extLst>
          </p:cNvPr>
          <p:cNvSpPr>
            <a:spLocks noGrp="1"/>
          </p:cNvSpPr>
          <p:nvPr>
            <p:ph type="title"/>
          </p:nvPr>
        </p:nvSpPr>
        <p:spPr/>
        <p:txBody>
          <a:bodyPr/>
          <a:lstStyle/>
          <a:p>
            <a:r>
              <a:rPr lang="en-US" dirty="0"/>
              <a:t>VIDEO SEND WhatsApp</a:t>
            </a:r>
          </a:p>
        </p:txBody>
      </p:sp>
      <p:sp>
        <p:nvSpPr>
          <p:cNvPr id="3" name="Content Placeholder 2">
            <a:extLst>
              <a:ext uri="{FF2B5EF4-FFF2-40B4-BE49-F238E27FC236}">
                <a16:creationId xmlns:a16="http://schemas.microsoft.com/office/drawing/2014/main" id="{CED01DA9-BB34-53C5-2F28-1203BD7A4B74}"/>
              </a:ext>
            </a:extLst>
          </p:cNvPr>
          <p:cNvSpPr>
            <a:spLocks noGrp="1"/>
          </p:cNvSpPr>
          <p:nvPr>
            <p:ph idx="1"/>
          </p:nvPr>
        </p:nvSpPr>
        <p:spPr/>
        <p:txBody>
          <a:bodyPr>
            <a:normAutofit/>
          </a:bodyPr>
          <a:lstStyle/>
          <a:p>
            <a:pPr marL="0" indent="0" algn="ctr">
              <a:buNone/>
            </a:pPr>
            <a:r>
              <a:rPr lang="en-US" sz="8000" dirty="0"/>
              <a:t>+353894845657</a:t>
            </a:r>
          </a:p>
        </p:txBody>
      </p:sp>
    </p:spTree>
    <p:extLst>
      <p:ext uri="{BB962C8B-B14F-4D97-AF65-F5344CB8AC3E}">
        <p14:creationId xmlns:p14="http://schemas.microsoft.com/office/powerpoint/2010/main" val="172167535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B8774-EBA1-73FC-3700-88991BFD1030}"/>
              </a:ext>
            </a:extLst>
          </p:cNvPr>
          <p:cNvSpPr>
            <a:spLocks noGrp="1"/>
          </p:cNvSpPr>
          <p:nvPr>
            <p:ph type="title"/>
          </p:nvPr>
        </p:nvSpPr>
        <p:spPr/>
        <p:txBody>
          <a:bodyPr/>
          <a:lstStyle/>
          <a:p>
            <a:r>
              <a:rPr lang="en-IE" dirty="0"/>
              <a:t>Decisions, decisions…</a:t>
            </a:r>
          </a:p>
        </p:txBody>
      </p:sp>
      <p:sp>
        <p:nvSpPr>
          <p:cNvPr id="3" name="Content Placeholder 2">
            <a:extLst>
              <a:ext uri="{FF2B5EF4-FFF2-40B4-BE49-F238E27FC236}">
                <a16:creationId xmlns:a16="http://schemas.microsoft.com/office/drawing/2014/main" id="{CE521796-8356-342D-5549-2755C3C3E53F}"/>
              </a:ext>
            </a:extLst>
          </p:cNvPr>
          <p:cNvSpPr>
            <a:spLocks noGrp="1"/>
          </p:cNvSpPr>
          <p:nvPr>
            <p:ph idx="1"/>
          </p:nvPr>
        </p:nvSpPr>
        <p:spPr/>
        <p:txBody>
          <a:bodyPr anchor="ctr"/>
          <a:lstStyle/>
          <a:p>
            <a:pPr marL="0" indent="0">
              <a:buNone/>
            </a:pPr>
            <a:r>
              <a:rPr lang="en-IE" dirty="0"/>
              <a:t>Outline how you will make decisions</a:t>
            </a:r>
          </a:p>
          <a:p>
            <a:pPr marL="0" indent="0">
              <a:buNone/>
            </a:pPr>
            <a:r>
              <a:rPr lang="en-IE" dirty="0"/>
              <a:t>Outline any guiding principles you would require</a:t>
            </a:r>
          </a:p>
          <a:p>
            <a:pPr marL="0" indent="0">
              <a:buNone/>
            </a:pPr>
            <a:r>
              <a:rPr lang="en-IE" dirty="0"/>
              <a:t>Hand the process over to the rest of the team</a:t>
            </a:r>
          </a:p>
          <a:p>
            <a:pPr marL="0" indent="0">
              <a:buNone/>
            </a:pPr>
            <a:r>
              <a:rPr lang="en-IE" dirty="0"/>
              <a:t>Try to keep order and come to conclusions within 20 minutes</a:t>
            </a:r>
          </a:p>
          <a:p>
            <a:pPr marL="0" indent="0">
              <a:buNone/>
            </a:pPr>
            <a:r>
              <a:rPr lang="en-IE" dirty="0"/>
              <a:t>Nominate a President to feed back to the group.</a:t>
            </a:r>
          </a:p>
        </p:txBody>
      </p:sp>
    </p:spTree>
    <p:extLst>
      <p:ext uri="{BB962C8B-B14F-4D97-AF65-F5344CB8AC3E}">
        <p14:creationId xmlns:p14="http://schemas.microsoft.com/office/powerpoint/2010/main" val="217150444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7DBDB-1D5D-8BF9-04BC-E2ACCE9A1807}"/>
              </a:ext>
            </a:extLst>
          </p:cNvPr>
          <p:cNvSpPr>
            <a:spLocks noGrp="1"/>
          </p:cNvSpPr>
          <p:nvPr>
            <p:ph type="title"/>
          </p:nvPr>
        </p:nvSpPr>
        <p:spPr/>
        <p:txBody>
          <a:bodyPr/>
          <a:lstStyle/>
          <a:p>
            <a:r>
              <a:rPr lang="en-IE" dirty="0"/>
              <a:t>What have we covered?</a:t>
            </a:r>
            <a:endParaRPr lang="en-GB" dirty="0"/>
          </a:p>
        </p:txBody>
      </p:sp>
      <p:sp>
        <p:nvSpPr>
          <p:cNvPr id="3" name="Content Placeholder 2">
            <a:extLst>
              <a:ext uri="{FF2B5EF4-FFF2-40B4-BE49-F238E27FC236}">
                <a16:creationId xmlns:a16="http://schemas.microsoft.com/office/drawing/2014/main" id="{D51515CD-5C54-CFAE-CD40-5BA605D307B1}"/>
              </a:ext>
            </a:extLst>
          </p:cNvPr>
          <p:cNvSpPr>
            <a:spLocks noGrp="1"/>
          </p:cNvSpPr>
          <p:nvPr>
            <p:ph sz="half" idx="1"/>
          </p:nvPr>
        </p:nvSpPr>
        <p:spPr/>
        <p:txBody>
          <a:bodyPr>
            <a:normAutofit fontScale="55000" lnSpcReduction="20000"/>
          </a:bodyPr>
          <a:lstStyle/>
          <a:p>
            <a:r>
              <a:rPr lang="en-IE" dirty="0"/>
              <a:t>The role of the officer is important – the role in the team is important too.</a:t>
            </a:r>
          </a:p>
          <a:p>
            <a:r>
              <a:rPr lang="en-IE" dirty="0"/>
              <a:t>The SU exists to secure educational and social change</a:t>
            </a:r>
          </a:p>
          <a:p>
            <a:r>
              <a:rPr lang="en-IE" dirty="0"/>
              <a:t>Unity really is strength.</a:t>
            </a:r>
          </a:p>
          <a:p>
            <a:r>
              <a:rPr lang="en-IE" dirty="0"/>
              <a:t>The SU officer has to have an ethical approach to leadership</a:t>
            </a:r>
          </a:p>
          <a:p>
            <a:r>
              <a:rPr lang="en-IE" dirty="0"/>
              <a:t>Your values matter and you should be honest about them</a:t>
            </a:r>
          </a:p>
          <a:p>
            <a:r>
              <a:rPr lang="en-IE" dirty="0"/>
              <a:t>Campaigning is not the same as ‘doing something’</a:t>
            </a:r>
          </a:p>
          <a:p>
            <a:r>
              <a:rPr lang="en-IE" dirty="0"/>
              <a:t>Privilege is real and don’t be scared by it.</a:t>
            </a:r>
          </a:p>
          <a:p>
            <a:r>
              <a:rPr lang="en-IE" dirty="0"/>
              <a:t>Equity is a process. Equity is what matters in SUs</a:t>
            </a:r>
          </a:p>
          <a:p>
            <a:r>
              <a:rPr lang="en-IE" dirty="0"/>
              <a:t>You can’t do everything. Dump some stuff. Prioritise what matters.</a:t>
            </a:r>
          </a:p>
          <a:p>
            <a:r>
              <a:rPr lang="en-IE" dirty="0"/>
              <a:t>Change comes out of meticulous planning and following through on ideas</a:t>
            </a:r>
            <a:endParaRPr lang="en-GB" dirty="0"/>
          </a:p>
        </p:txBody>
      </p:sp>
      <p:sp>
        <p:nvSpPr>
          <p:cNvPr id="4" name="Content Placeholder 3">
            <a:extLst>
              <a:ext uri="{FF2B5EF4-FFF2-40B4-BE49-F238E27FC236}">
                <a16:creationId xmlns:a16="http://schemas.microsoft.com/office/drawing/2014/main" id="{C5433688-1C0D-0410-BDCD-9B247331F923}"/>
              </a:ext>
            </a:extLst>
          </p:cNvPr>
          <p:cNvSpPr>
            <a:spLocks noGrp="1"/>
          </p:cNvSpPr>
          <p:nvPr>
            <p:ph sz="half" idx="2"/>
          </p:nvPr>
        </p:nvSpPr>
        <p:spPr/>
        <p:txBody>
          <a:bodyPr>
            <a:normAutofit fontScale="55000" lnSpcReduction="20000"/>
          </a:bodyPr>
          <a:lstStyle/>
          <a:p>
            <a:r>
              <a:rPr lang="en-IE" dirty="0"/>
              <a:t>Campaigners analyse first, plan later.</a:t>
            </a:r>
          </a:p>
          <a:p>
            <a:r>
              <a:rPr lang="en-IE" dirty="0"/>
              <a:t>Artists ship.</a:t>
            </a:r>
          </a:p>
          <a:p>
            <a:r>
              <a:rPr lang="en-IE" dirty="0"/>
              <a:t>The power of the collective usually trumps the power of the college</a:t>
            </a:r>
          </a:p>
          <a:p>
            <a:r>
              <a:rPr lang="en-IE" dirty="0"/>
              <a:t>Teams are hard.</a:t>
            </a:r>
            <a:endParaRPr lang="en-GB" dirty="0"/>
          </a:p>
          <a:p>
            <a:r>
              <a:rPr lang="en-GB" dirty="0"/>
              <a:t>Teams are worthwhile!</a:t>
            </a:r>
          </a:p>
          <a:p>
            <a:r>
              <a:rPr lang="en-GB" dirty="0"/>
              <a:t>You don’t have as much time as you thought.</a:t>
            </a:r>
          </a:p>
          <a:p>
            <a:r>
              <a:rPr lang="en-GB" dirty="0"/>
              <a:t>Think like a leader, act like a team player</a:t>
            </a:r>
          </a:p>
          <a:p>
            <a:r>
              <a:rPr lang="en-GB" dirty="0"/>
              <a:t>You need to get out and talk to students</a:t>
            </a:r>
          </a:p>
          <a:p>
            <a:r>
              <a:rPr lang="en-GB" dirty="0"/>
              <a:t>You need to lead as well as represent.</a:t>
            </a:r>
          </a:p>
          <a:p>
            <a:r>
              <a:rPr lang="en-GB" dirty="0"/>
              <a:t>If you don’t have all the information or resources, making good decisions is hard.</a:t>
            </a:r>
          </a:p>
          <a:p>
            <a:r>
              <a:rPr lang="en-GB" dirty="0"/>
              <a:t>Gather power, then give it to your members</a:t>
            </a:r>
            <a:endParaRPr lang="en-IE" dirty="0"/>
          </a:p>
        </p:txBody>
      </p:sp>
    </p:spTree>
    <p:extLst>
      <p:ext uri="{BB962C8B-B14F-4D97-AF65-F5344CB8AC3E}">
        <p14:creationId xmlns:p14="http://schemas.microsoft.com/office/powerpoint/2010/main" val="238747004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BBCF2-5DC0-9A1B-95DB-95F006F0EDE4}"/>
              </a:ext>
            </a:extLst>
          </p:cNvPr>
          <p:cNvSpPr>
            <a:spLocks noGrp="1"/>
          </p:cNvSpPr>
          <p:nvPr>
            <p:ph type="title"/>
          </p:nvPr>
        </p:nvSpPr>
        <p:spPr/>
        <p:txBody>
          <a:bodyPr/>
          <a:lstStyle/>
          <a:p>
            <a:r>
              <a:rPr lang="en-IE" dirty="0"/>
              <a:t>Can’t spell Union without U</a:t>
            </a:r>
            <a:endParaRPr lang="en-GB" dirty="0"/>
          </a:p>
        </p:txBody>
      </p:sp>
      <p:sp>
        <p:nvSpPr>
          <p:cNvPr id="3" name="Content Placeholder 2">
            <a:extLst>
              <a:ext uri="{FF2B5EF4-FFF2-40B4-BE49-F238E27FC236}">
                <a16:creationId xmlns:a16="http://schemas.microsoft.com/office/drawing/2014/main" id="{06330FA0-FEE2-CF4C-635F-E78487CD4018}"/>
              </a:ext>
            </a:extLst>
          </p:cNvPr>
          <p:cNvSpPr>
            <a:spLocks noGrp="1"/>
          </p:cNvSpPr>
          <p:nvPr>
            <p:ph sz="half" idx="1"/>
          </p:nvPr>
        </p:nvSpPr>
        <p:spPr/>
        <p:txBody>
          <a:bodyPr/>
          <a:lstStyle/>
          <a:p>
            <a:r>
              <a:rPr lang="en-IE" dirty="0"/>
              <a:t>The student movement thrives when people plan to co-operate, collaborate and conquer together.</a:t>
            </a:r>
          </a:p>
          <a:p>
            <a:r>
              <a:rPr lang="en-IE" dirty="0"/>
              <a:t>There is a space in the union for your skills and your determination to succeed.</a:t>
            </a:r>
          </a:p>
          <a:p>
            <a:r>
              <a:rPr lang="en-IE" dirty="0"/>
              <a:t>We couldn’t be prouder of the officers in our movement</a:t>
            </a:r>
          </a:p>
          <a:p>
            <a:r>
              <a:rPr lang="en-IE" dirty="0"/>
              <a:t>Thank you.</a:t>
            </a:r>
            <a:endParaRPr lang="en-GB" dirty="0"/>
          </a:p>
        </p:txBody>
      </p:sp>
      <p:pic>
        <p:nvPicPr>
          <p:cNvPr id="2050" name="Picture 2" descr="Who's awesome? you're awesome - Who's awesome? you're awesome  Puppy Love">
            <a:extLst>
              <a:ext uri="{FF2B5EF4-FFF2-40B4-BE49-F238E27FC236}">
                <a16:creationId xmlns:a16="http://schemas.microsoft.com/office/drawing/2014/main" id="{3FC597D5-5D48-24BA-3454-AEFF0F6E9397}"/>
              </a:ext>
            </a:extLst>
          </p:cNvPr>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bwMode="auto">
          <a:xfrm>
            <a:off x="6858000" y="2572544"/>
            <a:ext cx="38100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06154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F3DD307-96A1-295A-BA1C-E7A02AA5690F}"/>
              </a:ext>
            </a:extLst>
          </p:cNvPr>
          <p:cNvSpPr>
            <a:spLocks noGrp="1"/>
          </p:cNvSpPr>
          <p:nvPr>
            <p:ph type="title"/>
          </p:nvPr>
        </p:nvSpPr>
        <p:spPr/>
        <p:txBody>
          <a:bodyPr/>
          <a:lstStyle/>
          <a:p>
            <a:r>
              <a:rPr lang="en-IE" dirty="0"/>
              <a:t>Ethos worked well last year</a:t>
            </a:r>
            <a:endParaRPr lang="en-GB" dirty="0"/>
          </a:p>
        </p:txBody>
      </p:sp>
      <p:sp>
        <p:nvSpPr>
          <p:cNvPr id="5" name="Content Placeholder 4">
            <a:extLst>
              <a:ext uri="{FF2B5EF4-FFF2-40B4-BE49-F238E27FC236}">
                <a16:creationId xmlns:a16="http://schemas.microsoft.com/office/drawing/2014/main" id="{1DDCEAA7-10F8-CCC6-7280-A1D26BEB8DA7}"/>
              </a:ext>
            </a:extLst>
          </p:cNvPr>
          <p:cNvSpPr>
            <a:spLocks noGrp="1"/>
          </p:cNvSpPr>
          <p:nvPr>
            <p:ph idx="1"/>
          </p:nvPr>
        </p:nvSpPr>
        <p:spPr/>
        <p:txBody>
          <a:bodyPr anchor="ctr">
            <a:normAutofit/>
          </a:bodyPr>
          <a:lstStyle/>
          <a:p>
            <a:r>
              <a:rPr lang="en-IE" dirty="0"/>
              <a:t>We want to develop a sense of continuous development</a:t>
            </a:r>
          </a:p>
          <a:p>
            <a:r>
              <a:rPr lang="en-IE" dirty="0"/>
              <a:t>We want to bring more of your thinking and doing into the work</a:t>
            </a:r>
          </a:p>
          <a:p>
            <a:r>
              <a:rPr lang="en-IE" dirty="0"/>
              <a:t>We want the returners’ sessions to more closely map the beginners’ sessions, so you get an advanced version of their ethos knowledge</a:t>
            </a:r>
          </a:p>
          <a:p>
            <a:r>
              <a:rPr lang="en-IE" dirty="0"/>
              <a:t>Our sense is that people retained more information last year than previously</a:t>
            </a:r>
          </a:p>
          <a:p>
            <a:endParaRPr lang="en-GB" dirty="0"/>
          </a:p>
        </p:txBody>
      </p:sp>
    </p:spTree>
    <p:extLst>
      <p:ext uri="{BB962C8B-B14F-4D97-AF65-F5344CB8AC3E}">
        <p14:creationId xmlns:p14="http://schemas.microsoft.com/office/powerpoint/2010/main" val="27553268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5FD42-C19D-6C6F-3BD7-E548D0628D7F}"/>
              </a:ext>
            </a:extLst>
          </p:cNvPr>
          <p:cNvSpPr>
            <a:spLocks noGrp="1"/>
          </p:cNvSpPr>
          <p:nvPr>
            <p:ph type="title"/>
          </p:nvPr>
        </p:nvSpPr>
        <p:spPr/>
        <p:txBody>
          <a:bodyPr/>
          <a:lstStyle/>
          <a:p>
            <a:r>
              <a:rPr lang="en-IE" dirty="0"/>
              <a:t>10 Hours’ Contact Time</a:t>
            </a:r>
          </a:p>
        </p:txBody>
      </p:sp>
      <p:sp>
        <p:nvSpPr>
          <p:cNvPr id="3" name="Content Placeholder 2">
            <a:extLst>
              <a:ext uri="{FF2B5EF4-FFF2-40B4-BE49-F238E27FC236}">
                <a16:creationId xmlns:a16="http://schemas.microsoft.com/office/drawing/2014/main" id="{602B5821-9354-14AB-1A00-B9FA21C108A7}"/>
              </a:ext>
            </a:extLst>
          </p:cNvPr>
          <p:cNvSpPr>
            <a:spLocks noGrp="1"/>
          </p:cNvSpPr>
          <p:nvPr>
            <p:ph idx="1"/>
          </p:nvPr>
        </p:nvSpPr>
        <p:spPr/>
        <p:txBody>
          <a:bodyPr/>
          <a:lstStyle/>
          <a:p>
            <a:r>
              <a:rPr lang="en-IE" dirty="0"/>
              <a:t>Over the next 4 days:</a:t>
            </a:r>
          </a:p>
          <a:p>
            <a:pPr lvl="1"/>
            <a:r>
              <a:rPr lang="en-IE" dirty="0"/>
              <a:t>We’ll think about what an SU is for</a:t>
            </a:r>
          </a:p>
          <a:p>
            <a:pPr lvl="1"/>
            <a:r>
              <a:rPr lang="en-IE" dirty="0"/>
              <a:t>We’ll talk about what roadblocks we found as officers</a:t>
            </a:r>
          </a:p>
          <a:p>
            <a:pPr lvl="1"/>
            <a:r>
              <a:rPr lang="en-IE" dirty="0"/>
              <a:t>We’ll talk about ourselves as members of a team</a:t>
            </a:r>
          </a:p>
          <a:p>
            <a:pPr lvl="1"/>
            <a:r>
              <a:rPr lang="en-IE" dirty="0"/>
              <a:t>We’ll think about how our teams exist and function</a:t>
            </a:r>
          </a:p>
          <a:p>
            <a:pPr lvl="1"/>
            <a:r>
              <a:rPr lang="en-IE" dirty="0"/>
              <a:t>We’ll consider the qualities of leadership you now need</a:t>
            </a:r>
          </a:p>
          <a:p>
            <a:pPr lvl="1"/>
            <a:r>
              <a:rPr lang="en-IE" dirty="0"/>
              <a:t>We’ll talk about ethics</a:t>
            </a:r>
          </a:p>
          <a:p>
            <a:pPr lvl="1"/>
            <a:r>
              <a:rPr lang="en-IE" dirty="0"/>
              <a:t>We’ll consider how best to campaign</a:t>
            </a:r>
          </a:p>
          <a:p>
            <a:pPr lvl="1"/>
            <a:r>
              <a:rPr lang="en-IE" dirty="0"/>
              <a:t>We’ll consider self care</a:t>
            </a:r>
          </a:p>
          <a:p>
            <a:pPr lvl="1"/>
            <a:r>
              <a:rPr lang="en-IE" dirty="0"/>
              <a:t>We’ll discuss the priorities of the SU</a:t>
            </a:r>
          </a:p>
        </p:txBody>
      </p:sp>
    </p:spTree>
    <p:extLst>
      <p:ext uri="{BB962C8B-B14F-4D97-AF65-F5344CB8AC3E}">
        <p14:creationId xmlns:p14="http://schemas.microsoft.com/office/powerpoint/2010/main" val="763616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942FD3-8ACD-18D9-7775-F594A217B115}"/>
              </a:ext>
            </a:extLst>
          </p:cNvPr>
          <p:cNvSpPr>
            <a:spLocks noGrp="1"/>
          </p:cNvSpPr>
          <p:nvPr>
            <p:ph type="title"/>
          </p:nvPr>
        </p:nvSpPr>
        <p:spPr>
          <a:xfrm>
            <a:off x="4654296" y="329184"/>
            <a:ext cx="6894576" cy="1783080"/>
          </a:xfrm>
        </p:spPr>
        <p:txBody>
          <a:bodyPr anchor="b">
            <a:normAutofit/>
          </a:bodyPr>
          <a:lstStyle/>
          <a:p>
            <a:r>
              <a:rPr lang="en-GB" sz="5400"/>
              <a:t>What is the point of the SU?</a:t>
            </a:r>
            <a:endParaRPr lang="en-IE" sz="5400"/>
          </a:p>
        </p:txBody>
      </p:sp>
      <p:pic>
        <p:nvPicPr>
          <p:cNvPr id="20" name="Picture 6" descr="Magnifying glass on clear background">
            <a:extLst>
              <a:ext uri="{FF2B5EF4-FFF2-40B4-BE49-F238E27FC236}">
                <a16:creationId xmlns:a16="http://schemas.microsoft.com/office/drawing/2014/main" id="{12A6684E-4599-2C8A-BB62-5F7B58232D4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2"/>
          <a:stretch/>
        </p:blipFill>
        <p:spPr>
          <a:xfrm>
            <a:off x="20" y="1"/>
            <a:ext cx="4052522"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p:spPr>
      </p:pic>
      <p:sp>
        <p:nvSpPr>
          <p:cNvPr id="21"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94D54D63-4D6C-57AA-5EDF-5A34956A8C2E}"/>
              </a:ext>
            </a:extLst>
          </p:cNvPr>
          <p:cNvSpPr>
            <a:spLocks noGrp="1"/>
          </p:cNvSpPr>
          <p:nvPr>
            <p:ph idx="1"/>
          </p:nvPr>
        </p:nvSpPr>
        <p:spPr>
          <a:xfrm>
            <a:off x="4654296" y="2706624"/>
            <a:ext cx="6894576" cy="3483864"/>
          </a:xfrm>
        </p:spPr>
        <p:txBody>
          <a:bodyPr>
            <a:normAutofit/>
          </a:bodyPr>
          <a:lstStyle/>
          <a:p>
            <a:pPr marL="0" indent="0">
              <a:buNone/>
            </a:pPr>
            <a:r>
              <a:rPr lang="en-GB" sz="2200" b="1" dirty="0"/>
              <a:t>Learning objectives</a:t>
            </a:r>
          </a:p>
          <a:p>
            <a:pPr marL="0" indent="0">
              <a:buNone/>
            </a:pPr>
            <a:r>
              <a:rPr lang="en-GB" sz="2200" dirty="0"/>
              <a:t>You will:</a:t>
            </a:r>
          </a:p>
          <a:p>
            <a:r>
              <a:rPr lang="en-GB" sz="2200" dirty="0"/>
              <a:t>Consider the nature of the Students’ Union</a:t>
            </a:r>
          </a:p>
          <a:p>
            <a:r>
              <a:rPr lang="en-GB" sz="2200" dirty="0"/>
              <a:t>Explore the fact that each SU experience is different</a:t>
            </a:r>
          </a:p>
          <a:p>
            <a:r>
              <a:rPr lang="en-GB" sz="2200" dirty="0"/>
              <a:t>Be clear on the difference between ‘activity’ and ‘purpose’</a:t>
            </a:r>
          </a:p>
          <a:p>
            <a:r>
              <a:rPr lang="en-GB" sz="2200" dirty="0"/>
              <a:t>Consider our role as officers</a:t>
            </a:r>
            <a:endParaRPr lang="en-IE" sz="2200" dirty="0"/>
          </a:p>
        </p:txBody>
      </p:sp>
      <p:pic>
        <p:nvPicPr>
          <p:cNvPr id="3" name="Graphic 2">
            <a:extLst>
              <a:ext uri="{FF2B5EF4-FFF2-40B4-BE49-F238E27FC236}">
                <a16:creationId xmlns:a16="http://schemas.microsoft.com/office/drawing/2014/main" id="{6D590F20-0517-5119-653C-E46BE075EA50}"/>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917618" y="5826728"/>
            <a:ext cx="1436182" cy="529622"/>
          </a:xfrm>
          <a:prstGeom prst="rect">
            <a:avLst/>
          </a:prstGeom>
        </p:spPr>
      </p:pic>
    </p:spTree>
    <p:extLst>
      <p:ext uri="{BB962C8B-B14F-4D97-AF65-F5344CB8AC3E}">
        <p14:creationId xmlns:p14="http://schemas.microsoft.com/office/powerpoint/2010/main" val="31892764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6F76F-1CBA-BF8A-2CD2-35DF8BA1CF67}"/>
              </a:ext>
            </a:extLst>
          </p:cNvPr>
          <p:cNvSpPr>
            <a:spLocks noGrp="1"/>
          </p:cNvSpPr>
          <p:nvPr>
            <p:ph type="title"/>
          </p:nvPr>
        </p:nvSpPr>
        <p:spPr/>
        <p:txBody>
          <a:bodyPr/>
          <a:lstStyle/>
          <a:p>
            <a:r>
              <a:rPr lang="en-GB" dirty="0"/>
              <a:t>What is your Students’ Union?</a:t>
            </a:r>
            <a:endParaRPr lang="en-IE" dirty="0"/>
          </a:p>
        </p:txBody>
      </p:sp>
      <p:sp>
        <p:nvSpPr>
          <p:cNvPr id="3" name="Content Placeholder 2">
            <a:extLst>
              <a:ext uri="{FF2B5EF4-FFF2-40B4-BE49-F238E27FC236}">
                <a16:creationId xmlns:a16="http://schemas.microsoft.com/office/drawing/2014/main" id="{EBA4E602-11F0-D53E-3490-1F477C543C1D}"/>
              </a:ext>
            </a:extLst>
          </p:cNvPr>
          <p:cNvSpPr>
            <a:spLocks noGrp="1"/>
          </p:cNvSpPr>
          <p:nvPr>
            <p:ph idx="1"/>
          </p:nvPr>
        </p:nvSpPr>
        <p:spPr/>
        <p:txBody>
          <a:bodyPr/>
          <a:lstStyle/>
          <a:p>
            <a:r>
              <a:rPr lang="en-GB" dirty="0"/>
              <a:t>Split into three groups</a:t>
            </a:r>
          </a:p>
          <a:p>
            <a:r>
              <a:rPr lang="en-GB" dirty="0"/>
              <a:t>For 2 minutes consider an answer to the following question:</a:t>
            </a:r>
          </a:p>
          <a:p>
            <a:endParaRPr lang="en-GB" dirty="0"/>
          </a:p>
          <a:p>
            <a:r>
              <a:rPr lang="en-GB" dirty="0">
                <a:solidFill>
                  <a:schemeClr val="accent1">
                    <a:lumMod val="75000"/>
                  </a:schemeClr>
                </a:solidFill>
              </a:rPr>
              <a:t>“My Students’ Union is…”</a:t>
            </a:r>
          </a:p>
          <a:p>
            <a:endParaRPr lang="en-GB" dirty="0">
              <a:solidFill>
                <a:schemeClr val="accent1">
                  <a:lumMod val="75000"/>
                </a:schemeClr>
              </a:solidFill>
            </a:endParaRPr>
          </a:p>
          <a:p>
            <a:pPr marL="0" indent="0">
              <a:buNone/>
            </a:pPr>
            <a:r>
              <a:rPr lang="en-GB" dirty="0">
                <a:solidFill>
                  <a:schemeClr val="bg1">
                    <a:lumMod val="50000"/>
                  </a:schemeClr>
                </a:solidFill>
              </a:rPr>
              <a:t>Don’t overthink it!</a:t>
            </a:r>
          </a:p>
          <a:p>
            <a:endParaRPr lang="en-IE" dirty="0"/>
          </a:p>
        </p:txBody>
      </p:sp>
    </p:spTree>
    <p:extLst>
      <p:ext uri="{BB962C8B-B14F-4D97-AF65-F5344CB8AC3E}">
        <p14:creationId xmlns:p14="http://schemas.microsoft.com/office/powerpoint/2010/main" val="14398665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6F76F-1CBA-BF8A-2CD2-35DF8BA1CF67}"/>
              </a:ext>
            </a:extLst>
          </p:cNvPr>
          <p:cNvSpPr>
            <a:spLocks noGrp="1"/>
          </p:cNvSpPr>
          <p:nvPr>
            <p:ph type="title"/>
          </p:nvPr>
        </p:nvSpPr>
        <p:spPr/>
        <p:txBody>
          <a:bodyPr/>
          <a:lstStyle/>
          <a:p>
            <a:r>
              <a:rPr lang="en-GB" dirty="0"/>
              <a:t>What should your Students’ Union be?</a:t>
            </a:r>
            <a:endParaRPr lang="en-IE" dirty="0"/>
          </a:p>
        </p:txBody>
      </p:sp>
      <p:sp>
        <p:nvSpPr>
          <p:cNvPr id="3" name="Content Placeholder 2">
            <a:extLst>
              <a:ext uri="{FF2B5EF4-FFF2-40B4-BE49-F238E27FC236}">
                <a16:creationId xmlns:a16="http://schemas.microsoft.com/office/drawing/2014/main" id="{EBA4E602-11F0-D53E-3490-1F477C543C1D}"/>
              </a:ext>
            </a:extLst>
          </p:cNvPr>
          <p:cNvSpPr>
            <a:spLocks noGrp="1"/>
          </p:cNvSpPr>
          <p:nvPr>
            <p:ph idx="1"/>
          </p:nvPr>
        </p:nvSpPr>
        <p:spPr/>
        <p:txBody>
          <a:bodyPr/>
          <a:lstStyle/>
          <a:p>
            <a:r>
              <a:rPr lang="en-GB" dirty="0"/>
              <a:t>Split into three groups</a:t>
            </a:r>
          </a:p>
          <a:p>
            <a:r>
              <a:rPr lang="en-GB" dirty="0"/>
              <a:t>For 5 minutes consider an answer to the following question:</a:t>
            </a:r>
          </a:p>
          <a:p>
            <a:endParaRPr lang="en-GB" dirty="0"/>
          </a:p>
          <a:p>
            <a:r>
              <a:rPr lang="en-GB" dirty="0">
                <a:solidFill>
                  <a:schemeClr val="accent1">
                    <a:lumMod val="75000"/>
                  </a:schemeClr>
                </a:solidFill>
              </a:rPr>
              <a:t>“My Students’ Union should be…”</a:t>
            </a:r>
          </a:p>
          <a:p>
            <a:endParaRPr lang="en-GB" dirty="0">
              <a:solidFill>
                <a:schemeClr val="accent1">
                  <a:lumMod val="75000"/>
                </a:schemeClr>
              </a:solidFill>
            </a:endParaRPr>
          </a:p>
          <a:p>
            <a:pPr marL="0" indent="0">
              <a:buNone/>
            </a:pPr>
            <a:r>
              <a:rPr lang="en-GB" dirty="0">
                <a:solidFill>
                  <a:schemeClr val="bg1">
                    <a:lumMod val="50000"/>
                  </a:schemeClr>
                </a:solidFill>
              </a:rPr>
              <a:t>Don’t overthink it!</a:t>
            </a:r>
          </a:p>
          <a:p>
            <a:endParaRPr lang="en-IE" dirty="0"/>
          </a:p>
        </p:txBody>
      </p:sp>
    </p:spTree>
    <p:extLst>
      <p:ext uri="{BB962C8B-B14F-4D97-AF65-F5344CB8AC3E}">
        <p14:creationId xmlns:p14="http://schemas.microsoft.com/office/powerpoint/2010/main" val="4939415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CD806-170D-A8C1-210A-D0552FF76603}"/>
              </a:ext>
            </a:extLst>
          </p:cNvPr>
          <p:cNvSpPr>
            <a:spLocks noGrp="1"/>
          </p:cNvSpPr>
          <p:nvPr>
            <p:ph type="title"/>
          </p:nvPr>
        </p:nvSpPr>
        <p:spPr/>
        <p:txBody>
          <a:bodyPr/>
          <a:lstStyle/>
          <a:p>
            <a:r>
              <a:rPr lang="en-GB"/>
              <a:t>So what is the purpose of </a:t>
            </a:r>
            <a:r>
              <a:rPr lang="en-GB" dirty="0"/>
              <a:t>our</a:t>
            </a:r>
            <a:r>
              <a:rPr lang="en-GB"/>
              <a:t> SU?</a:t>
            </a:r>
            <a:endParaRPr lang="en-IE"/>
          </a:p>
        </p:txBody>
      </p:sp>
      <p:sp>
        <p:nvSpPr>
          <p:cNvPr id="3" name="Content Placeholder 2">
            <a:extLst>
              <a:ext uri="{FF2B5EF4-FFF2-40B4-BE49-F238E27FC236}">
                <a16:creationId xmlns:a16="http://schemas.microsoft.com/office/drawing/2014/main" id="{798FD88D-1DCE-B69B-4788-273F0DF58BAB}"/>
              </a:ext>
            </a:extLst>
          </p:cNvPr>
          <p:cNvSpPr>
            <a:spLocks noGrp="1"/>
          </p:cNvSpPr>
          <p:nvPr>
            <p:ph sz="half" idx="1"/>
          </p:nvPr>
        </p:nvSpPr>
        <p:spPr/>
        <p:txBody>
          <a:bodyPr anchor="ctr">
            <a:normAutofit/>
          </a:bodyPr>
          <a:lstStyle/>
          <a:p>
            <a:r>
              <a:rPr lang="en-GB" dirty="0"/>
              <a:t>1. to represent students faithfully at every meeting on every committee ensuring that every voice is heard?</a:t>
            </a:r>
          </a:p>
          <a:p>
            <a:r>
              <a:rPr lang="en-GB" dirty="0"/>
              <a:t>2. to provide advice and support services for students in need?</a:t>
            </a:r>
          </a:p>
        </p:txBody>
      </p:sp>
      <p:sp>
        <p:nvSpPr>
          <p:cNvPr id="4" name="Content Placeholder 3">
            <a:extLst>
              <a:ext uri="{FF2B5EF4-FFF2-40B4-BE49-F238E27FC236}">
                <a16:creationId xmlns:a16="http://schemas.microsoft.com/office/drawing/2014/main" id="{E96EF906-4D34-73E9-6D4C-5649DDD42FF9}"/>
              </a:ext>
            </a:extLst>
          </p:cNvPr>
          <p:cNvSpPr>
            <a:spLocks noGrp="1"/>
          </p:cNvSpPr>
          <p:nvPr>
            <p:ph sz="half" idx="2"/>
          </p:nvPr>
        </p:nvSpPr>
        <p:spPr/>
        <p:txBody>
          <a:bodyPr anchor="ctr">
            <a:normAutofit/>
          </a:bodyPr>
          <a:lstStyle/>
          <a:p>
            <a:r>
              <a:rPr lang="en-GB" dirty="0"/>
              <a:t>3. to provide services for the students like a book shop and a high end coffee bar?</a:t>
            </a:r>
          </a:p>
          <a:p>
            <a:r>
              <a:rPr lang="en-GB" dirty="0"/>
              <a:t>4. to provide gigs and nights out for the students to promote the craic?</a:t>
            </a:r>
            <a:endParaRPr lang="en-IE" dirty="0"/>
          </a:p>
        </p:txBody>
      </p:sp>
    </p:spTree>
    <p:extLst>
      <p:ext uri="{BB962C8B-B14F-4D97-AF65-F5344CB8AC3E}">
        <p14:creationId xmlns:p14="http://schemas.microsoft.com/office/powerpoint/2010/main" val="28284645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EA47E-8E08-D1F3-B5FF-1B4741741EEC}"/>
              </a:ext>
            </a:extLst>
          </p:cNvPr>
          <p:cNvSpPr>
            <a:spLocks noGrp="1"/>
          </p:cNvSpPr>
          <p:nvPr>
            <p:ph type="title"/>
          </p:nvPr>
        </p:nvSpPr>
        <p:spPr/>
        <p:txBody>
          <a:bodyPr/>
          <a:lstStyle/>
          <a:p>
            <a:r>
              <a:rPr lang="en-GB" dirty="0"/>
              <a:t>Note the differences</a:t>
            </a:r>
          </a:p>
        </p:txBody>
      </p:sp>
      <p:sp>
        <p:nvSpPr>
          <p:cNvPr id="5" name="Content Placeholder 4">
            <a:extLst>
              <a:ext uri="{FF2B5EF4-FFF2-40B4-BE49-F238E27FC236}">
                <a16:creationId xmlns:a16="http://schemas.microsoft.com/office/drawing/2014/main" id="{4CD8889C-5F73-3768-E1FB-14A7E12ECBA4}"/>
              </a:ext>
            </a:extLst>
          </p:cNvPr>
          <p:cNvSpPr>
            <a:spLocks noGrp="1"/>
          </p:cNvSpPr>
          <p:nvPr>
            <p:ph idx="1"/>
          </p:nvPr>
        </p:nvSpPr>
        <p:spPr/>
        <p:txBody>
          <a:bodyPr/>
          <a:lstStyle/>
          <a:p>
            <a:r>
              <a:rPr lang="en-GB" dirty="0"/>
              <a:t>Even if you’re really proud of your SU, you know it could be better. </a:t>
            </a:r>
          </a:p>
          <a:p>
            <a:r>
              <a:rPr lang="en-GB" dirty="0"/>
              <a:t>You’ve had time so you know the ways it could be made closer to the ideal.</a:t>
            </a:r>
          </a:p>
          <a:p>
            <a:r>
              <a:rPr lang="en-GB" dirty="0"/>
              <a:t>Most people find it difficult to deliver on abstract ideas, but we should still be guided by the point</a:t>
            </a:r>
          </a:p>
        </p:txBody>
      </p:sp>
    </p:spTree>
    <p:extLst>
      <p:ext uri="{BB962C8B-B14F-4D97-AF65-F5344CB8AC3E}">
        <p14:creationId xmlns:p14="http://schemas.microsoft.com/office/powerpoint/2010/main" val="24463942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9528"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62CC55-678F-BF5B-FDA0-C4D02EE268D5}"/>
              </a:ext>
            </a:extLst>
          </p:cNvPr>
          <p:cNvSpPr>
            <a:spLocks noGrp="1"/>
          </p:cNvSpPr>
          <p:nvPr>
            <p:ph type="title"/>
          </p:nvPr>
        </p:nvSpPr>
        <p:spPr>
          <a:xfrm>
            <a:off x="1245072" y="1289765"/>
            <a:ext cx="3651101" cy="4270963"/>
          </a:xfrm>
        </p:spPr>
        <p:txBody>
          <a:bodyPr anchor="ctr">
            <a:normAutofit/>
          </a:bodyPr>
          <a:lstStyle/>
          <a:p>
            <a:pPr algn="ctr"/>
            <a:r>
              <a:rPr lang="en-GB" sz="5600">
                <a:solidFill>
                  <a:srgbClr val="FFFFFF"/>
                </a:solidFill>
              </a:rPr>
              <a:t>What’s the point?</a:t>
            </a:r>
            <a:endParaRPr lang="en-IE" sz="5600">
              <a:solidFill>
                <a:srgbClr val="FFFFFF"/>
              </a:solidFill>
            </a:endParaRPr>
          </a:p>
        </p:txBody>
      </p:sp>
      <p:sp>
        <p:nvSpPr>
          <p:cNvPr id="12"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3493" y="374394"/>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a:p>
        </p:txBody>
      </p:sp>
      <p:sp>
        <p:nvSpPr>
          <p:cNvPr id="14"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109" y="1084507"/>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a:p>
        </p:txBody>
      </p:sp>
      <p:sp>
        <p:nvSpPr>
          <p:cNvPr id="3" name="Content Placeholder 2">
            <a:extLst>
              <a:ext uri="{FF2B5EF4-FFF2-40B4-BE49-F238E27FC236}">
                <a16:creationId xmlns:a16="http://schemas.microsoft.com/office/drawing/2014/main" id="{D54A21E8-7886-D977-7B17-4DDCAE12CDBB}"/>
              </a:ext>
            </a:extLst>
          </p:cNvPr>
          <p:cNvSpPr>
            <a:spLocks noGrp="1"/>
          </p:cNvSpPr>
          <p:nvPr>
            <p:ph idx="1"/>
          </p:nvPr>
        </p:nvSpPr>
        <p:spPr>
          <a:xfrm>
            <a:off x="6297233" y="518400"/>
            <a:ext cx="4771607" cy="5837949"/>
          </a:xfrm>
        </p:spPr>
        <p:txBody>
          <a:bodyPr anchor="ctr">
            <a:normAutofit/>
          </a:bodyPr>
          <a:lstStyle/>
          <a:p>
            <a:pPr marL="0" indent="0">
              <a:buNone/>
            </a:pPr>
            <a:r>
              <a:rPr lang="en-GB" sz="4000" dirty="0">
                <a:solidFill>
                  <a:schemeClr val="tx1">
                    <a:alpha val="80000"/>
                  </a:schemeClr>
                </a:solidFill>
              </a:rPr>
              <a:t>The central purpose of the Students’ Union is to secure educational and social change in the interests of its students.</a:t>
            </a:r>
          </a:p>
        </p:txBody>
      </p:sp>
      <p:sp>
        <p:nvSpPr>
          <p:cNvPr id="16"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6547" y="5751820"/>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a:p>
        </p:txBody>
      </p:sp>
      <p:cxnSp>
        <p:nvCxnSpPr>
          <p:cNvPr id="18" name="Straight Connector 17">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42210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2B9DF0-C417-6D0F-78F8-EA92E44CAD4E}"/>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latin typeface="+mj-lt"/>
              </a:rPr>
              <a:t>Change is The Point</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5B4D0EF-7B7B-29FC-A609-1CED40B56842}"/>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en-US" sz="2000">
                <a:latin typeface="+mn-lt"/>
              </a:rPr>
              <a:t>The things that are already great don’t need your attention</a:t>
            </a:r>
          </a:p>
          <a:p>
            <a:r>
              <a:rPr lang="en-US" sz="2000">
                <a:latin typeface="+mn-lt"/>
              </a:rPr>
              <a:t>The things that need to change to improve the lives and prospects of your members need urgent attention</a:t>
            </a:r>
          </a:p>
          <a:p>
            <a:r>
              <a:rPr lang="en-US" sz="2000">
                <a:latin typeface="+mn-lt"/>
              </a:rPr>
              <a:t>Student Poverty, Housing, Discrimination, Unfair Campus Practices, and the Shrinking Autonomy of the SU all require our strongest collective efforts</a:t>
            </a:r>
          </a:p>
        </p:txBody>
      </p:sp>
      <p:pic>
        <p:nvPicPr>
          <p:cNvPr id="6" name="Content Placeholder 5">
            <a:extLst>
              <a:ext uri="{FF2B5EF4-FFF2-40B4-BE49-F238E27FC236}">
                <a16:creationId xmlns:a16="http://schemas.microsoft.com/office/drawing/2014/main" id="{0ABFE426-689D-335E-232E-ABA0D321A0C2}"/>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b="30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7490412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11EF0-4B7A-77FE-0C64-95A040F58FF2}"/>
              </a:ext>
            </a:extLst>
          </p:cNvPr>
          <p:cNvSpPr>
            <a:spLocks noGrp="1"/>
          </p:cNvSpPr>
          <p:nvPr>
            <p:ph type="ctrTitle"/>
          </p:nvPr>
        </p:nvSpPr>
        <p:spPr/>
        <p:txBody>
          <a:bodyPr/>
          <a:lstStyle/>
          <a:p>
            <a:r>
              <a:rPr lang="en-GB"/>
              <a:t>Ethos</a:t>
            </a:r>
            <a:endParaRPr lang="en-IE"/>
          </a:p>
        </p:txBody>
      </p:sp>
      <p:sp>
        <p:nvSpPr>
          <p:cNvPr id="3" name="Subtitle 2">
            <a:extLst>
              <a:ext uri="{FF2B5EF4-FFF2-40B4-BE49-F238E27FC236}">
                <a16:creationId xmlns:a16="http://schemas.microsoft.com/office/drawing/2014/main" id="{7ED6DD4F-EA9E-8637-6E5E-3F18D9CB83FC}"/>
              </a:ext>
            </a:extLst>
          </p:cNvPr>
          <p:cNvSpPr>
            <a:spLocks noGrp="1"/>
          </p:cNvSpPr>
          <p:nvPr>
            <p:ph type="subTitle" idx="1"/>
          </p:nvPr>
        </p:nvSpPr>
        <p:spPr/>
        <p:txBody>
          <a:bodyPr/>
          <a:lstStyle/>
          <a:p>
            <a:r>
              <a:rPr lang="en-GB" dirty="0"/>
              <a:t>Returning Officers</a:t>
            </a:r>
            <a:endParaRPr lang="en-IE" dirty="0"/>
          </a:p>
        </p:txBody>
      </p:sp>
    </p:spTree>
    <p:extLst>
      <p:ext uri="{BB962C8B-B14F-4D97-AF65-F5344CB8AC3E}">
        <p14:creationId xmlns:p14="http://schemas.microsoft.com/office/powerpoint/2010/main" val="27742572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0D15B-5757-5D6F-E20C-87DDF683348B}"/>
              </a:ext>
            </a:extLst>
          </p:cNvPr>
          <p:cNvSpPr>
            <a:spLocks noGrp="1"/>
          </p:cNvSpPr>
          <p:nvPr>
            <p:ph type="title"/>
          </p:nvPr>
        </p:nvSpPr>
        <p:spPr/>
        <p:txBody>
          <a:bodyPr/>
          <a:lstStyle/>
          <a:p>
            <a:r>
              <a:rPr lang="en-IE"/>
              <a:t>Unity is strength</a:t>
            </a:r>
            <a:endParaRPr lang="en-GB"/>
          </a:p>
        </p:txBody>
      </p:sp>
      <p:pic>
        <p:nvPicPr>
          <p:cNvPr id="4" name="Online Media 3" title="The Power of Union is Strength   Crabs VS Ants VS Penguins Advertisement">
            <a:hlinkClick r:id="" action="ppaction://media"/>
            <a:extLst>
              <a:ext uri="{FF2B5EF4-FFF2-40B4-BE49-F238E27FC236}">
                <a16:creationId xmlns:a16="http://schemas.microsoft.com/office/drawing/2014/main" id="{4F0E90B3-C391-FC61-F6EC-40953DB70709}"/>
              </a:ext>
            </a:extLst>
          </p:cNvPr>
          <p:cNvPicPr>
            <a:picLocks noGrp="1" noRot="1" noChangeAspect="1"/>
          </p:cNvPicPr>
          <p:nvPr>
            <p:ph idx="1"/>
            <a:videoFile r:link="rId1"/>
          </p:nvPr>
        </p:nvPicPr>
        <p:blipFill>
          <a:blip r:embed="rId4"/>
          <a:stretch>
            <a:fillRect/>
          </a:stretch>
        </p:blipFill>
        <p:spPr>
          <a:xfrm>
            <a:off x="2246313" y="1825625"/>
            <a:ext cx="7700962" cy="4351338"/>
          </a:xfrm>
          <a:prstGeom prst="rect">
            <a:avLst/>
          </a:prstGeom>
        </p:spPr>
      </p:pic>
    </p:spTree>
    <p:extLst>
      <p:ext uri="{BB962C8B-B14F-4D97-AF65-F5344CB8AC3E}">
        <p14:creationId xmlns:p14="http://schemas.microsoft.com/office/powerpoint/2010/main" val="791429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F27E1-EC6D-5C49-9FDC-078259BEE49A}"/>
              </a:ext>
            </a:extLst>
          </p:cNvPr>
          <p:cNvSpPr>
            <a:spLocks noGrp="1"/>
          </p:cNvSpPr>
          <p:nvPr>
            <p:ph type="title"/>
          </p:nvPr>
        </p:nvSpPr>
        <p:spPr/>
        <p:txBody>
          <a:bodyPr/>
          <a:lstStyle/>
          <a:p>
            <a:r>
              <a:rPr lang="en-US" dirty="0"/>
              <a:t>Who is the union?</a:t>
            </a:r>
          </a:p>
        </p:txBody>
      </p:sp>
      <p:sp>
        <p:nvSpPr>
          <p:cNvPr id="3" name="Content Placeholder 2">
            <a:extLst>
              <a:ext uri="{FF2B5EF4-FFF2-40B4-BE49-F238E27FC236}">
                <a16:creationId xmlns:a16="http://schemas.microsoft.com/office/drawing/2014/main" id="{453837BD-E812-B722-C639-140C1E4695DB}"/>
              </a:ext>
            </a:extLst>
          </p:cNvPr>
          <p:cNvSpPr>
            <a:spLocks noGrp="1"/>
          </p:cNvSpPr>
          <p:nvPr>
            <p:ph sz="half" idx="1"/>
          </p:nvPr>
        </p:nvSpPr>
        <p:spPr/>
        <p:txBody>
          <a:bodyPr>
            <a:normAutofit fontScale="92500" lnSpcReduction="20000"/>
          </a:bodyPr>
          <a:lstStyle/>
          <a:p>
            <a:r>
              <a:rPr lang="en-GB" dirty="0"/>
              <a:t>Does your SU have a picture on the website with the sabbatical officers and the words ‘Meet your students’ union’?</a:t>
            </a:r>
          </a:p>
          <a:p>
            <a:r>
              <a:rPr lang="en-GB" dirty="0"/>
              <a:t>Whomever put that photo up is missing the point.</a:t>
            </a:r>
          </a:p>
          <a:p>
            <a:r>
              <a:rPr lang="en-GB" dirty="0"/>
              <a:t>The Students’ Union is the students themselves; you’re just there to organize and lead them</a:t>
            </a:r>
          </a:p>
          <a:p>
            <a:r>
              <a:rPr lang="en-GB" dirty="0"/>
              <a:t>Don’t let yourself fall into the trap of seeing </a:t>
            </a:r>
            <a:r>
              <a:rPr lang="en-GB" dirty="0">
                <a:solidFill>
                  <a:srgbClr val="C00000"/>
                </a:solidFill>
              </a:rPr>
              <a:t>yourself</a:t>
            </a:r>
            <a:r>
              <a:rPr lang="en-GB" dirty="0"/>
              <a:t> as the union.</a:t>
            </a:r>
          </a:p>
        </p:txBody>
      </p:sp>
      <p:pic>
        <p:nvPicPr>
          <p:cNvPr id="6" name="Content Placeholder 5" descr="Students sitting outdoors">
            <a:extLst>
              <a:ext uri="{FF2B5EF4-FFF2-40B4-BE49-F238E27FC236}">
                <a16:creationId xmlns:a16="http://schemas.microsoft.com/office/drawing/2014/main" id="{C56D41C6-5D2D-D5B6-EF13-47C7A759DFCC}"/>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6172200" y="2274489"/>
            <a:ext cx="5181600" cy="3453610"/>
          </a:xfrm>
        </p:spPr>
      </p:pic>
      <p:sp>
        <p:nvSpPr>
          <p:cNvPr id="7" name="Rectangle 6">
            <a:extLst>
              <a:ext uri="{FF2B5EF4-FFF2-40B4-BE49-F238E27FC236}">
                <a16:creationId xmlns:a16="http://schemas.microsoft.com/office/drawing/2014/main" id="{167DCCE2-85D9-7C75-E0B7-D3DFA990C859}"/>
              </a:ext>
            </a:extLst>
          </p:cNvPr>
          <p:cNvSpPr/>
          <p:nvPr/>
        </p:nvSpPr>
        <p:spPr>
          <a:xfrm>
            <a:off x="5870221" y="4621467"/>
            <a:ext cx="5785558" cy="923330"/>
          </a:xfrm>
          <a:prstGeom prst="rect">
            <a:avLst/>
          </a:prstGeom>
          <a:noFill/>
        </p:spPr>
        <p:txBody>
          <a:bodyPr wrap="none" lIns="91440" tIns="45720" rIns="91440" bIns="45720">
            <a:spAutoFit/>
          </a:bodyPr>
          <a:lstStyle/>
          <a:p>
            <a:pPr algn="ctr"/>
            <a:r>
              <a:rPr lang="en-GB" sz="5400" b="1" cap="none" spc="0" dirty="0">
                <a:ln w="6600">
                  <a:solidFill>
                    <a:schemeClr val="accent2"/>
                  </a:solidFill>
                  <a:prstDash val="solid"/>
                </a:ln>
                <a:solidFill>
                  <a:srgbClr val="FFFFFF"/>
                </a:solidFill>
                <a:effectLst>
                  <a:outerShdw dist="38100" dir="2700000" algn="tl" rotWithShape="0">
                    <a:schemeClr val="accent2"/>
                  </a:outerShdw>
                </a:effectLst>
              </a:rPr>
              <a:t>MEET YOUR UNION</a:t>
            </a:r>
          </a:p>
        </p:txBody>
      </p:sp>
      <p:sp>
        <p:nvSpPr>
          <p:cNvPr id="8" name="&quot;No&quot; Symbol 7">
            <a:extLst>
              <a:ext uri="{FF2B5EF4-FFF2-40B4-BE49-F238E27FC236}">
                <a16:creationId xmlns:a16="http://schemas.microsoft.com/office/drawing/2014/main" id="{77DB11B8-FDA0-5342-1160-3959CB764CCE}"/>
              </a:ext>
            </a:extLst>
          </p:cNvPr>
          <p:cNvSpPr/>
          <p:nvPr/>
        </p:nvSpPr>
        <p:spPr>
          <a:xfrm>
            <a:off x="6248401" y="1211603"/>
            <a:ext cx="5181599" cy="5054886"/>
          </a:xfrm>
          <a:prstGeom prst="noSmoking">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563227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1"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dissolv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animBg="1"/>
      <p:bldP spid="8"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B9F9E-0F4E-6E62-3F79-46634BFEADE2}"/>
              </a:ext>
            </a:extLst>
          </p:cNvPr>
          <p:cNvSpPr>
            <a:spLocks noGrp="1"/>
          </p:cNvSpPr>
          <p:nvPr>
            <p:ph type="title"/>
          </p:nvPr>
        </p:nvSpPr>
        <p:spPr/>
        <p:txBody>
          <a:bodyPr/>
          <a:lstStyle/>
          <a:p>
            <a:r>
              <a:rPr lang="en-GB"/>
              <a:t>An SU officer has many hats</a:t>
            </a:r>
            <a:endParaRPr lang="en-IE"/>
          </a:p>
        </p:txBody>
      </p:sp>
      <p:pic>
        <p:nvPicPr>
          <p:cNvPr id="10" name="Content Placeholder 9">
            <a:extLst>
              <a:ext uri="{FF2B5EF4-FFF2-40B4-BE49-F238E27FC236}">
                <a16:creationId xmlns:a16="http://schemas.microsoft.com/office/drawing/2014/main" id="{BEF1589A-AC31-492B-BB61-9EB73CCD8CE9}"/>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a:stretch/>
        </p:blipFill>
        <p:spPr>
          <a:xfrm>
            <a:off x="6979217" y="1825625"/>
            <a:ext cx="3978016" cy="3978016"/>
          </a:xfrm>
        </p:spPr>
      </p:pic>
      <p:sp>
        <p:nvSpPr>
          <p:cNvPr id="8" name="Content Placeholder 7">
            <a:extLst>
              <a:ext uri="{FF2B5EF4-FFF2-40B4-BE49-F238E27FC236}">
                <a16:creationId xmlns:a16="http://schemas.microsoft.com/office/drawing/2014/main" id="{E6DF920C-A78B-2FEC-0EB0-C08D9724CEAB}"/>
              </a:ext>
            </a:extLst>
          </p:cNvPr>
          <p:cNvSpPr>
            <a:spLocks noGrp="1"/>
          </p:cNvSpPr>
          <p:nvPr>
            <p:ph sz="half" idx="1"/>
          </p:nvPr>
        </p:nvSpPr>
        <p:spPr>
          <a:xfrm>
            <a:off x="838200" y="1825625"/>
            <a:ext cx="5982478" cy="4351338"/>
          </a:xfrm>
        </p:spPr>
        <p:txBody>
          <a:bodyPr>
            <a:normAutofit fontScale="92500" lnSpcReduction="10000"/>
          </a:bodyPr>
          <a:lstStyle/>
          <a:p>
            <a:r>
              <a:rPr lang="en-GB" dirty="0"/>
              <a:t>Break into 4 Groups and consider for 5 minutes the role of a student officer as</a:t>
            </a:r>
          </a:p>
          <a:p>
            <a:endParaRPr lang="en-GB" dirty="0"/>
          </a:p>
          <a:p>
            <a:r>
              <a:rPr lang="en-GB" dirty="0"/>
              <a:t>Activist</a:t>
            </a:r>
          </a:p>
          <a:p>
            <a:r>
              <a:rPr lang="en-GB" dirty="0"/>
              <a:t>Governor / Administrator</a:t>
            </a:r>
          </a:p>
          <a:p>
            <a:r>
              <a:rPr lang="en-GB" dirty="0"/>
              <a:t>Portfolio Holder (Ed, </a:t>
            </a:r>
            <a:r>
              <a:rPr lang="en-GB" dirty="0" err="1"/>
              <a:t>Wel</a:t>
            </a:r>
            <a:r>
              <a:rPr lang="en-GB" dirty="0"/>
              <a:t> etc.)</a:t>
            </a:r>
          </a:p>
          <a:p>
            <a:r>
              <a:rPr lang="en-GB" dirty="0"/>
              <a:t>Representative</a:t>
            </a:r>
          </a:p>
          <a:p>
            <a:endParaRPr lang="en-GB" dirty="0"/>
          </a:p>
          <a:p>
            <a:r>
              <a:rPr lang="en-IE" dirty="0"/>
              <a:t>What have you been this past year?</a:t>
            </a:r>
          </a:p>
        </p:txBody>
      </p:sp>
    </p:spTree>
    <p:extLst>
      <p:ext uri="{BB962C8B-B14F-4D97-AF65-F5344CB8AC3E}">
        <p14:creationId xmlns:p14="http://schemas.microsoft.com/office/powerpoint/2010/main" val="23559410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707C8-B315-9573-C747-3E32F6CB4791}"/>
              </a:ext>
            </a:extLst>
          </p:cNvPr>
          <p:cNvSpPr>
            <a:spLocks noGrp="1"/>
          </p:cNvSpPr>
          <p:nvPr>
            <p:ph type="title"/>
          </p:nvPr>
        </p:nvSpPr>
        <p:spPr>
          <a:xfrm>
            <a:off x="838201" y="365125"/>
            <a:ext cx="5251316" cy="1807305"/>
          </a:xfrm>
        </p:spPr>
        <p:txBody>
          <a:bodyPr>
            <a:normAutofit/>
          </a:bodyPr>
          <a:lstStyle/>
          <a:p>
            <a:r>
              <a:rPr lang="en-GB" dirty="0"/>
              <a:t>Tensions between needs</a:t>
            </a:r>
            <a:endParaRPr lang="en-IE" dirty="0"/>
          </a:p>
        </p:txBody>
      </p:sp>
      <p:sp>
        <p:nvSpPr>
          <p:cNvPr id="5" name="Content Placeholder 4">
            <a:extLst>
              <a:ext uri="{FF2B5EF4-FFF2-40B4-BE49-F238E27FC236}">
                <a16:creationId xmlns:a16="http://schemas.microsoft.com/office/drawing/2014/main" id="{B99F6D8F-3883-48CA-F371-007AF2DC8373}"/>
              </a:ext>
            </a:extLst>
          </p:cNvPr>
          <p:cNvSpPr>
            <a:spLocks noGrp="1"/>
          </p:cNvSpPr>
          <p:nvPr>
            <p:ph idx="1"/>
          </p:nvPr>
        </p:nvSpPr>
        <p:spPr>
          <a:xfrm>
            <a:off x="838200" y="2333297"/>
            <a:ext cx="4619621" cy="3843666"/>
          </a:xfrm>
        </p:spPr>
        <p:txBody>
          <a:bodyPr>
            <a:normAutofit/>
          </a:bodyPr>
          <a:lstStyle/>
          <a:p>
            <a:r>
              <a:rPr lang="en-GB" sz="1700"/>
              <a:t>Not everyone will understand the many roles you are expected to fill as an SU officer</a:t>
            </a:r>
          </a:p>
          <a:p>
            <a:r>
              <a:rPr lang="en-GB" sz="1700"/>
              <a:t>Sometimes the role of ‘activist’ comes into tension with the role of the ‘governor’</a:t>
            </a:r>
          </a:p>
          <a:p>
            <a:r>
              <a:rPr lang="en-GB" sz="1700"/>
              <a:t>Often, the role of representative comes into conflict with the role of ‘governor’</a:t>
            </a:r>
          </a:p>
          <a:p>
            <a:r>
              <a:rPr lang="en-GB" sz="1700"/>
              <a:t>The need to make meaningful progress in your portfolio can often come at the expense of time on activism.</a:t>
            </a:r>
          </a:p>
          <a:p>
            <a:r>
              <a:rPr lang="en-GB" sz="1700"/>
              <a:t>How can we balance these things? </a:t>
            </a:r>
            <a:endParaRPr lang="en-IE" sz="1700"/>
          </a:p>
        </p:txBody>
      </p:sp>
      <p:pic>
        <p:nvPicPr>
          <p:cNvPr id="4" name="Picture 3" descr="Two men pulling a rope&#10;&#10;Description automatically generated">
            <a:extLst>
              <a:ext uri="{FF2B5EF4-FFF2-40B4-BE49-F238E27FC236}">
                <a16:creationId xmlns:a16="http://schemas.microsoft.com/office/drawing/2014/main" id="{0E73B294-2979-BCD2-3C59-0673D7D5D30D}"/>
              </a:ext>
            </a:extLst>
          </p:cNvPr>
          <p:cNvPicPr>
            <a:picLocks noChangeAspect="1"/>
          </p:cNvPicPr>
          <p:nvPr/>
        </p:nvPicPr>
        <p:blipFill rotWithShape="1">
          <a:blip r:embed="rId3">
            <a:extLst>
              <a:ext uri="{28A0092B-C50C-407E-A947-70E740481C1C}">
                <a14:useLocalDpi xmlns:a14="http://schemas.microsoft.com/office/drawing/2010/main" val="0"/>
              </a:ext>
            </a:extLst>
          </a:blip>
          <a:srcRect r="13054"/>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9664164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F87C0-5684-9015-A008-7C789B5F4CAD}"/>
              </a:ext>
            </a:extLst>
          </p:cNvPr>
          <p:cNvSpPr>
            <a:spLocks noGrp="1"/>
          </p:cNvSpPr>
          <p:nvPr>
            <p:ph type="title"/>
          </p:nvPr>
        </p:nvSpPr>
        <p:spPr/>
        <p:txBody>
          <a:bodyPr/>
          <a:lstStyle/>
          <a:p>
            <a:r>
              <a:rPr lang="en-GB" dirty="0"/>
              <a:t>Union / Union	</a:t>
            </a:r>
            <a:endParaRPr lang="en-IE" dirty="0"/>
          </a:p>
        </p:txBody>
      </p:sp>
      <p:sp>
        <p:nvSpPr>
          <p:cNvPr id="3" name="Content Placeholder 2">
            <a:extLst>
              <a:ext uri="{FF2B5EF4-FFF2-40B4-BE49-F238E27FC236}">
                <a16:creationId xmlns:a16="http://schemas.microsoft.com/office/drawing/2014/main" id="{9D2BE62B-E232-3DF4-3D50-882D66592DE7}"/>
              </a:ext>
            </a:extLst>
          </p:cNvPr>
          <p:cNvSpPr>
            <a:spLocks noGrp="1"/>
          </p:cNvSpPr>
          <p:nvPr>
            <p:ph idx="1"/>
          </p:nvPr>
        </p:nvSpPr>
        <p:spPr/>
        <p:txBody>
          <a:bodyPr anchor="ctr"/>
          <a:lstStyle/>
          <a:p>
            <a:r>
              <a:rPr lang="en-GB" dirty="0"/>
              <a:t>The teachers’ union at your college has called a marking strike.</a:t>
            </a:r>
          </a:p>
          <a:p>
            <a:r>
              <a:rPr lang="en-GB" dirty="0"/>
              <a:t>They’re arguing for better pay and conditions; they haven’t had a pay rise in 4 years</a:t>
            </a:r>
          </a:p>
          <a:p>
            <a:r>
              <a:rPr lang="en-GB" dirty="0"/>
              <a:t>A group of students has come to you and demanded you publicly oppose the teachers’ union and denounce them</a:t>
            </a:r>
          </a:p>
          <a:p>
            <a:r>
              <a:rPr lang="en-GB" dirty="0">
                <a:solidFill>
                  <a:srgbClr val="FF0000"/>
                </a:solidFill>
              </a:rPr>
              <a:t>What should you do?</a:t>
            </a:r>
          </a:p>
          <a:p>
            <a:r>
              <a:rPr lang="en-GB" dirty="0">
                <a:solidFill>
                  <a:srgbClr val="FF0000"/>
                </a:solidFill>
              </a:rPr>
              <a:t>Would you approach it differently knowing what you know?</a:t>
            </a:r>
            <a:endParaRPr lang="en-IE" dirty="0">
              <a:solidFill>
                <a:srgbClr val="FF0000"/>
              </a:solidFill>
            </a:endParaRPr>
          </a:p>
        </p:txBody>
      </p:sp>
    </p:spTree>
    <p:extLst>
      <p:ext uri="{BB962C8B-B14F-4D97-AF65-F5344CB8AC3E}">
        <p14:creationId xmlns:p14="http://schemas.microsoft.com/office/powerpoint/2010/main" val="23357756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23211-C1FF-E1A9-5062-82535AEA552C}"/>
              </a:ext>
            </a:extLst>
          </p:cNvPr>
          <p:cNvSpPr>
            <a:spLocks noGrp="1"/>
          </p:cNvSpPr>
          <p:nvPr>
            <p:ph type="title"/>
          </p:nvPr>
        </p:nvSpPr>
        <p:spPr/>
        <p:txBody>
          <a:bodyPr/>
          <a:lstStyle/>
          <a:p>
            <a:r>
              <a:rPr lang="en-GB" dirty="0"/>
              <a:t>Tensions are normal and valuable</a:t>
            </a:r>
            <a:endParaRPr lang="en-IE" dirty="0"/>
          </a:p>
        </p:txBody>
      </p:sp>
      <p:sp>
        <p:nvSpPr>
          <p:cNvPr id="3" name="Content Placeholder 2">
            <a:extLst>
              <a:ext uri="{FF2B5EF4-FFF2-40B4-BE49-F238E27FC236}">
                <a16:creationId xmlns:a16="http://schemas.microsoft.com/office/drawing/2014/main" id="{08C948E2-C694-1B5A-216F-7537B7293C67}"/>
              </a:ext>
            </a:extLst>
          </p:cNvPr>
          <p:cNvSpPr>
            <a:spLocks noGrp="1"/>
          </p:cNvSpPr>
          <p:nvPr>
            <p:ph idx="1"/>
          </p:nvPr>
        </p:nvSpPr>
        <p:spPr/>
        <p:txBody>
          <a:bodyPr anchor="ctr"/>
          <a:lstStyle/>
          <a:p>
            <a:r>
              <a:rPr lang="en-IE" dirty="0"/>
              <a:t>If there were no tensions, </a:t>
            </a:r>
            <a:r>
              <a:rPr lang="en-IE" b="1" i="1" dirty="0"/>
              <a:t>there would be no decisions to take.</a:t>
            </a:r>
          </a:p>
          <a:p>
            <a:r>
              <a:rPr lang="en-IE" dirty="0"/>
              <a:t>Let’s think about tensions that existed for you last year</a:t>
            </a:r>
          </a:p>
        </p:txBody>
      </p:sp>
    </p:spTree>
    <p:extLst>
      <p:ext uri="{BB962C8B-B14F-4D97-AF65-F5344CB8AC3E}">
        <p14:creationId xmlns:p14="http://schemas.microsoft.com/office/powerpoint/2010/main" val="19560000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72B7941-3817-C25E-9D42-15E4BDCD9B77}"/>
              </a:ext>
            </a:extLst>
          </p:cNvPr>
          <p:cNvSpPr>
            <a:spLocks noGrp="1"/>
          </p:cNvSpPr>
          <p:nvPr>
            <p:ph type="title"/>
          </p:nvPr>
        </p:nvSpPr>
        <p:spPr/>
        <p:txBody>
          <a:bodyPr/>
          <a:lstStyle/>
          <a:p>
            <a:r>
              <a:rPr lang="en-IE"/>
              <a:t>Team Development</a:t>
            </a:r>
            <a:endParaRPr lang="en-GB"/>
          </a:p>
        </p:txBody>
      </p:sp>
      <p:sp>
        <p:nvSpPr>
          <p:cNvPr id="6" name="Text Placeholder 5">
            <a:extLst>
              <a:ext uri="{FF2B5EF4-FFF2-40B4-BE49-F238E27FC236}">
                <a16:creationId xmlns:a16="http://schemas.microsoft.com/office/drawing/2014/main" id="{B09FD43E-087A-4C0F-165B-0F148D4DF1EF}"/>
              </a:ext>
            </a:extLst>
          </p:cNvPr>
          <p:cNvSpPr>
            <a:spLocks noGrp="1"/>
          </p:cNvSpPr>
          <p:nvPr>
            <p:ph type="body" idx="1"/>
          </p:nvPr>
        </p:nvSpPr>
        <p:spPr/>
        <p:txBody>
          <a:bodyPr>
            <a:normAutofit lnSpcReduction="10000"/>
          </a:bodyPr>
          <a:lstStyle/>
          <a:p>
            <a:r>
              <a:rPr lang="en-GB" i="1" dirty="0">
                <a:solidFill>
                  <a:srgbClr val="2E475D"/>
                </a:solidFill>
                <a:latin typeface="Congenial" panose="02000503040000020004" pitchFamily="2" charset="0"/>
              </a:rPr>
              <a:t>“</a:t>
            </a:r>
            <a:r>
              <a:rPr lang="en-GB" b="0" i="1" dirty="0">
                <a:solidFill>
                  <a:srgbClr val="2E475D"/>
                </a:solidFill>
                <a:effectLst/>
                <a:latin typeface="Congenial" panose="02000503040000020004" pitchFamily="2" charset="0"/>
              </a:rPr>
              <a:t>The way a team plays as a whole determines its success. You may have the greatest bunch of individual stars in the world, but if they don’t play together, the club won’t be worth a dime.”</a:t>
            </a:r>
          </a:p>
          <a:p>
            <a:r>
              <a:rPr lang="en-GB" b="0" i="0" dirty="0">
                <a:solidFill>
                  <a:srgbClr val="2E475D"/>
                </a:solidFill>
                <a:effectLst/>
                <a:latin typeface="Lexend Deca"/>
              </a:rPr>
              <a:t>Babe Ruth – Baseball Legend</a:t>
            </a:r>
            <a:endParaRPr lang="en-GB" dirty="0"/>
          </a:p>
        </p:txBody>
      </p:sp>
    </p:spTree>
    <p:extLst>
      <p:ext uri="{BB962C8B-B14F-4D97-AF65-F5344CB8AC3E}">
        <p14:creationId xmlns:p14="http://schemas.microsoft.com/office/powerpoint/2010/main" val="36690927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04452-8D00-7383-111C-FE0B2E38CF98}"/>
              </a:ext>
            </a:extLst>
          </p:cNvPr>
          <p:cNvSpPr>
            <a:spLocks noGrp="1"/>
          </p:cNvSpPr>
          <p:nvPr>
            <p:ph type="title"/>
          </p:nvPr>
        </p:nvSpPr>
        <p:spPr/>
        <p:txBody>
          <a:bodyPr/>
          <a:lstStyle/>
          <a:p>
            <a:r>
              <a:rPr lang="en-GB"/>
              <a:t>Team Development🗣️👂🤗🤬</a:t>
            </a:r>
            <a:endParaRPr lang="en-IE"/>
          </a:p>
        </p:txBody>
      </p:sp>
      <p:sp>
        <p:nvSpPr>
          <p:cNvPr id="3" name="Content Placeholder 2">
            <a:extLst>
              <a:ext uri="{FF2B5EF4-FFF2-40B4-BE49-F238E27FC236}">
                <a16:creationId xmlns:a16="http://schemas.microsoft.com/office/drawing/2014/main" id="{81F1CF9E-A8F1-850E-42D8-977665FEFAEF}"/>
              </a:ext>
            </a:extLst>
          </p:cNvPr>
          <p:cNvSpPr>
            <a:spLocks noGrp="1"/>
          </p:cNvSpPr>
          <p:nvPr>
            <p:ph sz="half" idx="1"/>
          </p:nvPr>
        </p:nvSpPr>
        <p:spPr/>
        <p:txBody>
          <a:bodyPr>
            <a:normAutofit lnSpcReduction="10000"/>
          </a:bodyPr>
          <a:lstStyle/>
          <a:p>
            <a:pPr marL="0" indent="0">
              <a:buNone/>
            </a:pPr>
            <a:r>
              <a:rPr lang="en-GB" dirty="0">
                <a:solidFill>
                  <a:schemeClr val="accent1">
                    <a:lumMod val="75000"/>
                  </a:schemeClr>
                </a:solidFill>
              </a:rPr>
              <a:t>In this session we will consider:</a:t>
            </a:r>
          </a:p>
          <a:p>
            <a:r>
              <a:rPr lang="en-GB" dirty="0"/>
              <a:t>What makes a successful team?</a:t>
            </a:r>
          </a:p>
          <a:p>
            <a:r>
              <a:rPr lang="en-GB" dirty="0"/>
              <a:t>What motivations exist within your team?</a:t>
            </a:r>
          </a:p>
          <a:p>
            <a:r>
              <a:rPr lang="en-GB" dirty="0"/>
              <a:t>How is your team shaping up?</a:t>
            </a:r>
          </a:p>
          <a:p>
            <a:r>
              <a:rPr lang="en-GB" dirty="0"/>
              <a:t>Recap on Tuckman’s Theory of Team </a:t>
            </a:r>
            <a:r>
              <a:rPr lang="en-GB" dirty="0" err="1"/>
              <a:t>Develoment</a:t>
            </a:r>
            <a:endParaRPr lang="en-IE" dirty="0"/>
          </a:p>
        </p:txBody>
      </p:sp>
      <p:pic>
        <p:nvPicPr>
          <p:cNvPr id="6" name="Picture 8">
            <a:extLst>
              <a:ext uri="{FF2B5EF4-FFF2-40B4-BE49-F238E27FC236}">
                <a16:creationId xmlns:a16="http://schemas.microsoft.com/office/drawing/2014/main" id="{FF2A1120-0574-E8CA-36FF-BAAD00191BBD}"/>
              </a:ext>
            </a:extLst>
          </p:cNvPr>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bwMode="auto">
          <a:xfrm>
            <a:off x="6391275" y="2667794"/>
            <a:ext cx="4743450" cy="266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30549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60DAF-5F6E-570A-FF82-FC62797AE813}"/>
              </a:ext>
            </a:extLst>
          </p:cNvPr>
          <p:cNvSpPr>
            <a:spLocks noGrp="1"/>
          </p:cNvSpPr>
          <p:nvPr>
            <p:ph type="title"/>
          </p:nvPr>
        </p:nvSpPr>
        <p:spPr/>
        <p:txBody>
          <a:bodyPr/>
          <a:lstStyle/>
          <a:p>
            <a:r>
              <a:rPr lang="en-GB"/>
              <a:t>Team Communication Exercise</a:t>
            </a:r>
            <a:endParaRPr lang="en-IE"/>
          </a:p>
        </p:txBody>
      </p:sp>
      <p:sp>
        <p:nvSpPr>
          <p:cNvPr id="3" name="Content Placeholder 2">
            <a:extLst>
              <a:ext uri="{FF2B5EF4-FFF2-40B4-BE49-F238E27FC236}">
                <a16:creationId xmlns:a16="http://schemas.microsoft.com/office/drawing/2014/main" id="{0570D43B-D463-C5AF-0FF0-49C760AC5D77}"/>
              </a:ext>
            </a:extLst>
          </p:cNvPr>
          <p:cNvSpPr>
            <a:spLocks noGrp="1"/>
          </p:cNvSpPr>
          <p:nvPr>
            <p:ph idx="1"/>
          </p:nvPr>
        </p:nvSpPr>
        <p:spPr/>
        <p:txBody>
          <a:bodyPr/>
          <a:lstStyle/>
          <a:p>
            <a:r>
              <a:rPr lang="en-GB" dirty="0"/>
              <a:t>All good teamwork is a mix of communicating and doing</a:t>
            </a:r>
          </a:p>
          <a:p>
            <a:r>
              <a:rPr lang="en-GB" dirty="0"/>
              <a:t>The next two exercises are designed to develop the need to think, prioritise, listen and speak</a:t>
            </a:r>
            <a:endParaRPr lang="en-IE" dirty="0"/>
          </a:p>
          <a:p>
            <a:r>
              <a:rPr lang="en-IE" dirty="0"/>
              <a:t>Tutor: Split group into two teams</a:t>
            </a:r>
          </a:p>
          <a:p>
            <a:r>
              <a:rPr lang="en-IE" dirty="0"/>
              <a:t>Tutor: Give one group the instruction sheet, give the other group the plasticine.</a:t>
            </a:r>
          </a:p>
          <a:p>
            <a:r>
              <a:rPr lang="en-IE" dirty="0"/>
              <a:t>3 minutes of deliberation</a:t>
            </a:r>
          </a:p>
          <a:p>
            <a:r>
              <a:rPr lang="en-IE" dirty="0"/>
              <a:t>7 minutes of communication and making for each item</a:t>
            </a:r>
          </a:p>
          <a:p>
            <a:r>
              <a:rPr lang="en-IE" dirty="0"/>
              <a:t>GO!</a:t>
            </a:r>
          </a:p>
        </p:txBody>
      </p:sp>
      <p:sp>
        <p:nvSpPr>
          <p:cNvPr id="4" name="Rectangle 3">
            <a:extLst>
              <a:ext uri="{FF2B5EF4-FFF2-40B4-BE49-F238E27FC236}">
                <a16:creationId xmlns:a16="http://schemas.microsoft.com/office/drawing/2014/main" id="{5EDDCC58-FA36-DAD9-2914-C7F1795C7953}"/>
              </a:ext>
            </a:extLst>
          </p:cNvPr>
          <p:cNvSpPr/>
          <p:nvPr/>
        </p:nvSpPr>
        <p:spPr>
          <a:xfrm>
            <a:off x="10691269" y="-50374"/>
            <a:ext cx="1500731" cy="830997"/>
          </a:xfrm>
          <a:prstGeom prst="rect">
            <a:avLst/>
          </a:prstGeom>
          <a:noFill/>
        </p:spPr>
        <p:txBody>
          <a:bodyPr wrap="none" lIns="91440" tIns="45720" rIns="91440" bIns="45720">
            <a:spAutoFit/>
          </a:bodyPr>
          <a:lstStyle/>
          <a:p>
            <a:pPr algn="ctr"/>
            <a:r>
              <a:rPr lang="en-US" sz="2400" b="1" cap="none" spc="0" dirty="0">
                <a:ln w="6600">
                  <a:solidFill>
                    <a:schemeClr val="accent2"/>
                  </a:solidFill>
                  <a:prstDash val="solid"/>
                </a:ln>
                <a:solidFill>
                  <a:srgbClr val="FFFFFF"/>
                </a:solidFill>
                <a:effectLst>
                  <a:outerShdw dist="38100" dir="2700000" algn="tl" rotWithShape="0">
                    <a:schemeClr val="accent2"/>
                  </a:outerShdw>
                </a:effectLst>
                <a:latin typeface="Bahnschrift SemiBold" panose="020B0502040204020203" pitchFamily="34" charset="0"/>
              </a:rPr>
              <a:t>Resource</a:t>
            </a:r>
            <a:br>
              <a:rPr lang="en-US" sz="2400" b="1" cap="none" spc="0" dirty="0">
                <a:ln w="6600">
                  <a:solidFill>
                    <a:schemeClr val="accent2"/>
                  </a:solidFill>
                  <a:prstDash val="solid"/>
                </a:ln>
                <a:solidFill>
                  <a:srgbClr val="FFFFFF"/>
                </a:solidFill>
                <a:effectLst>
                  <a:outerShdw dist="38100" dir="2700000" algn="tl" rotWithShape="0">
                    <a:schemeClr val="accent2"/>
                  </a:outerShdw>
                </a:effectLst>
                <a:latin typeface="Bahnschrift SemiBold" panose="020B0502040204020203" pitchFamily="34" charset="0"/>
              </a:rPr>
            </a:br>
            <a:r>
              <a:rPr lang="en-US" sz="2400" b="1" cap="none" spc="0" dirty="0">
                <a:ln w="6600">
                  <a:solidFill>
                    <a:schemeClr val="accent2"/>
                  </a:solidFill>
                  <a:prstDash val="solid"/>
                </a:ln>
                <a:solidFill>
                  <a:srgbClr val="FFFFFF"/>
                </a:solidFill>
                <a:effectLst>
                  <a:outerShdw dist="38100" dir="2700000" algn="tl" rotWithShape="0">
                    <a:schemeClr val="accent2"/>
                  </a:outerShdw>
                </a:effectLst>
                <a:latin typeface="Bahnschrift SemiBold" panose="020B0502040204020203" pitchFamily="34" charset="0"/>
              </a:rPr>
              <a:t> Needed</a:t>
            </a:r>
          </a:p>
        </p:txBody>
      </p:sp>
    </p:spTree>
    <p:extLst>
      <p:ext uri="{BB962C8B-B14F-4D97-AF65-F5344CB8AC3E}">
        <p14:creationId xmlns:p14="http://schemas.microsoft.com/office/powerpoint/2010/main" val="1903549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B7D71-D2D1-85C7-A8B2-867652BCBBAF}"/>
              </a:ext>
            </a:extLst>
          </p:cNvPr>
          <p:cNvSpPr>
            <a:spLocks noGrp="1"/>
          </p:cNvSpPr>
          <p:nvPr>
            <p:ph type="title"/>
          </p:nvPr>
        </p:nvSpPr>
        <p:spPr/>
        <p:txBody>
          <a:bodyPr/>
          <a:lstStyle/>
          <a:p>
            <a:r>
              <a:rPr lang="en-GB"/>
              <a:t>What was the point of the exercise?</a:t>
            </a:r>
            <a:endParaRPr lang="en-IE"/>
          </a:p>
        </p:txBody>
      </p:sp>
      <p:sp>
        <p:nvSpPr>
          <p:cNvPr id="3" name="Content Placeholder 2">
            <a:extLst>
              <a:ext uri="{FF2B5EF4-FFF2-40B4-BE49-F238E27FC236}">
                <a16:creationId xmlns:a16="http://schemas.microsoft.com/office/drawing/2014/main" id="{D25E9046-28EB-AAAE-7598-28C53F8EDCA8}"/>
              </a:ext>
            </a:extLst>
          </p:cNvPr>
          <p:cNvSpPr>
            <a:spLocks noGrp="1"/>
          </p:cNvSpPr>
          <p:nvPr>
            <p:ph idx="1"/>
          </p:nvPr>
        </p:nvSpPr>
        <p:spPr/>
        <p:txBody>
          <a:bodyPr anchor="ctr"/>
          <a:lstStyle/>
          <a:p>
            <a:r>
              <a:rPr lang="en-GB" dirty="0"/>
              <a:t>Communication is a two way process</a:t>
            </a:r>
          </a:p>
          <a:p>
            <a:r>
              <a:rPr lang="en-GB" dirty="0"/>
              <a:t>Before we communicate an idea we should be sure to think about it and be clear in our mind how it works</a:t>
            </a:r>
          </a:p>
          <a:p>
            <a:r>
              <a:rPr lang="en-GB" dirty="0"/>
              <a:t>We don’t always have all the information</a:t>
            </a:r>
          </a:p>
          <a:p>
            <a:r>
              <a:rPr lang="en-GB" dirty="0"/>
              <a:t>We don’t always have the resources</a:t>
            </a:r>
          </a:p>
          <a:p>
            <a:r>
              <a:rPr lang="en-GB" dirty="0"/>
              <a:t>When we combine the information, the resources and good communication, we can get things done.</a:t>
            </a:r>
            <a:endParaRPr lang="en-IE" dirty="0"/>
          </a:p>
        </p:txBody>
      </p:sp>
    </p:spTree>
    <p:extLst>
      <p:ext uri="{BB962C8B-B14F-4D97-AF65-F5344CB8AC3E}">
        <p14:creationId xmlns:p14="http://schemas.microsoft.com/office/powerpoint/2010/main" val="9786455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1DAEF0-BD00-BD89-2F5D-B6A9A438B49F}"/>
              </a:ext>
            </a:extLst>
          </p:cNvPr>
          <p:cNvSpPr>
            <a:spLocks noGrp="1"/>
          </p:cNvSpPr>
          <p:nvPr>
            <p:ph type="title"/>
          </p:nvPr>
        </p:nvSpPr>
        <p:spPr>
          <a:xfrm>
            <a:off x="5297762" y="329184"/>
            <a:ext cx="6251110" cy="1783080"/>
          </a:xfrm>
        </p:spPr>
        <p:txBody>
          <a:bodyPr anchor="b">
            <a:normAutofit/>
          </a:bodyPr>
          <a:lstStyle/>
          <a:p>
            <a:r>
              <a:rPr lang="en-IE" sz="5400"/>
              <a:t>Ethos</a:t>
            </a:r>
            <a:endParaRPr lang="en-GB" sz="5400"/>
          </a:p>
        </p:txBody>
      </p:sp>
      <p:pic>
        <p:nvPicPr>
          <p:cNvPr id="5" name="Picture 4" descr="One in a crowd">
            <a:extLst>
              <a:ext uri="{FF2B5EF4-FFF2-40B4-BE49-F238E27FC236}">
                <a16:creationId xmlns:a16="http://schemas.microsoft.com/office/drawing/2014/main" id="{8C829431-22A2-15E8-2EFC-A3DA7FBD9EA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17C893E-CB17-E1DA-5BDC-C7C8D3C1C25C}"/>
              </a:ext>
            </a:extLst>
          </p:cNvPr>
          <p:cNvSpPr>
            <a:spLocks noGrp="1"/>
          </p:cNvSpPr>
          <p:nvPr>
            <p:ph idx="1"/>
          </p:nvPr>
        </p:nvSpPr>
        <p:spPr>
          <a:xfrm>
            <a:off x="5297762" y="2706624"/>
            <a:ext cx="6251110" cy="3483864"/>
          </a:xfrm>
        </p:spPr>
        <p:txBody>
          <a:bodyPr>
            <a:normAutofit/>
          </a:bodyPr>
          <a:lstStyle/>
          <a:p>
            <a:pPr marL="0" indent="0">
              <a:buNone/>
            </a:pPr>
            <a:r>
              <a:rPr lang="en-GB" sz="2200" b="0" i="1" dirty="0">
                <a:effectLst/>
                <a:latin typeface="Congenial" panose="02000503040000020004" pitchFamily="2" charset="0"/>
              </a:rPr>
              <a:t>the distinguishing character, sentiment, moral nature, or guiding beliefs of a person, group, or institution</a:t>
            </a:r>
            <a:endParaRPr lang="en-GB" sz="2200" i="1" dirty="0">
              <a:latin typeface="Congenial" panose="02000503040000020004" pitchFamily="2" charset="0"/>
            </a:endParaRPr>
          </a:p>
        </p:txBody>
      </p:sp>
      <p:pic>
        <p:nvPicPr>
          <p:cNvPr id="4" name="Graphic 3">
            <a:extLst>
              <a:ext uri="{FF2B5EF4-FFF2-40B4-BE49-F238E27FC236}">
                <a16:creationId xmlns:a16="http://schemas.microsoft.com/office/drawing/2014/main" id="{199B29B6-B2DB-38D9-EA2A-A4D8D83D16BF}"/>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917618" y="5826728"/>
            <a:ext cx="1436182" cy="529622"/>
          </a:xfrm>
          <a:prstGeom prst="rect">
            <a:avLst/>
          </a:prstGeom>
        </p:spPr>
      </p:pic>
    </p:spTree>
    <p:extLst>
      <p:ext uri="{BB962C8B-B14F-4D97-AF65-F5344CB8AC3E}">
        <p14:creationId xmlns:p14="http://schemas.microsoft.com/office/powerpoint/2010/main" val="17969265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3E844-4838-2C2D-0090-46D5A6FA18C6}"/>
              </a:ext>
            </a:extLst>
          </p:cNvPr>
          <p:cNvSpPr>
            <a:spLocks noGrp="1"/>
          </p:cNvSpPr>
          <p:nvPr>
            <p:ph type="title"/>
          </p:nvPr>
        </p:nvSpPr>
        <p:spPr/>
        <p:txBody>
          <a:bodyPr/>
          <a:lstStyle/>
          <a:p>
            <a:r>
              <a:rPr lang="en-GB" dirty="0">
                <a:solidFill>
                  <a:schemeClr val="bg1"/>
                </a:solidFill>
              </a:rPr>
              <a:t>Building a team: Tuckman’s Theory</a:t>
            </a:r>
            <a:endParaRPr lang="en-IE" dirty="0">
              <a:solidFill>
                <a:schemeClr val="bg1"/>
              </a:solidFill>
            </a:endParaRPr>
          </a:p>
        </p:txBody>
      </p:sp>
      <p:pic>
        <p:nvPicPr>
          <p:cNvPr id="6" name="Online Media 5" title="7  TUCKMAN'S TEAMS">
            <a:hlinkClick r:id="" action="ppaction://media"/>
            <a:extLst>
              <a:ext uri="{FF2B5EF4-FFF2-40B4-BE49-F238E27FC236}">
                <a16:creationId xmlns:a16="http://schemas.microsoft.com/office/drawing/2014/main" id="{973A9303-AB10-BB09-34A7-B7C45734700F}"/>
              </a:ext>
            </a:extLst>
          </p:cNvPr>
          <p:cNvPicPr>
            <a:picLocks noGrp="1" noRot="1" noChangeAspect="1"/>
          </p:cNvPicPr>
          <p:nvPr>
            <p:ph idx="1"/>
            <a:videoFile r:link="rId1"/>
          </p:nvPr>
        </p:nvPicPr>
        <p:blipFill>
          <a:blip r:embed="rId4"/>
          <a:stretch>
            <a:fillRect/>
          </a:stretch>
        </p:blipFill>
        <p:spPr>
          <a:xfrm>
            <a:off x="2246313" y="1825625"/>
            <a:ext cx="7700962" cy="4351338"/>
          </a:xfrm>
          <a:prstGeom prst="rect">
            <a:avLst/>
          </a:prstGeom>
        </p:spPr>
      </p:pic>
    </p:spTree>
    <p:extLst>
      <p:ext uri="{BB962C8B-B14F-4D97-AF65-F5344CB8AC3E}">
        <p14:creationId xmlns:p14="http://schemas.microsoft.com/office/powerpoint/2010/main" val="1105106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95FE2-75FC-73DE-33F8-D314E275AC44}"/>
              </a:ext>
            </a:extLst>
          </p:cNvPr>
          <p:cNvSpPr>
            <a:spLocks noGrp="1"/>
          </p:cNvSpPr>
          <p:nvPr>
            <p:ph type="title"/>
          </p:nvPr>
        </p:nvSpPr>
        <p:spPr/>
        <p:txBody>
          <a:bodyPr/>
          <a:lstStyle/>
          <a:p>
            <a:r>
              <a:rPr lang="en-GB" dirty="0"/>
              <a:t>Was this real for you last year?</a:t>
            </a:r>
          </a:p>
        </p:txBody>
      </p:sp>
      <p:sp>
        <p:nvSpPr>
          <p:cNvPr id="3" name="Content Placeholder 2">
            <a:extLst>
              <a:ext uri="{FF2B5EF4-FFF2-40B4-BE49-F238E27FC236}">
                <a16:creationId xmlns:a16="http://schemas.microsoft.com/office/drawing/2014/main" id="{00418D1E-A35D-CF92-455A-73F216E307F6}"/>
              </a:ext>
            </a:extLst>
          </p:cNvPr>
          <p:cNvSpPr>
            <a:spLocks noGrp="1"/>
          </p:cNvSpPr>
          <p:nvPr>
            <p:ph idx="1"/>
          </p:nvPr>
        </p:nvSpPr>
        <p:spPr/>
        <p:txBody>
          <a:bodyPr/>
          <a:lstStyle/>
          <a:p>
            <a:r>
              <a:rPr lang="en-GB" dirty="0"/>
              <a:t>The Tuckman Model is deliberately vague but useful</a:t>
            </a:r>
          </a:p>
          <a:p>
            <a:r>
              <a:rPr lang="en-GB" dirty="0"/>
              <a:t>Your role this year is to get past Storming ASAP</a:t>
            </a:r>
          </a:p>
          <a:p>
            <a:r>
              <a:rPr lang="en-GB" dirty="0"/>
              <a:t>You know you can’t force it:</a:t>
            </a:r>
          </a:p>
          <a:p>
            <a:pPr lvl="1"/>
            <a:r>
              <a:rPr lang="en-GB" dirty="0"/>
              <a:t>Let’s think of ways we can make it cleaner</a:t>
            </a:r>
          </a:p>
        </p:txBody>
      </p:sp>
    </p:spTree>
    <p:extLst>
      <p:ext uri="{BB962C8B-B14F-4D97-AF65-F5344CB8AC3E}">
        <p14:creationId xmlns:p14="http://schemas.microsoft.com/office/powerpoint/2010/main" val="7763119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88A88-F0B1-ECF5-2CC5-24EA567F4E76}"/>
              </a:ext>
            </a:extLst>
          </p:cNvPr>
          <p:cNvSpPr>
            <a:spLocks noGrp="1"/>
          </p:cNvSpPr>
          <p:nvPr>
            <p:ph type="title"/>
          </p:nvPr>
        </p:nvSpPr>
        <p:spPr/>
        <p:txBody>
          <a:bodyPr/>
          <a:lstStyle/>
          <a:p>
            <a:r>
              <a:rPr lang="en-GB"/>
              <a:t>Getting to </a:t>
            </a:r>
            <a:r>
              <a:rPr lang="en-GB">
                <a:solidFill>
                  <a:schemeClr val="accent1">
                    <a:lumMod val="75000"/>
                  </a:schemeClr>
                </a:solidFill>
              </a:rPr>
              <a:t>Norming</a:t>
            </a:r>
            <a:r>
              <a:rPr lang="en-GB"/>
              <a:t> &amp; </a:t>
            </a:r>
            <a:r>
              <a:rPr lang="en-GB">
                <a:solidFill>
                  <a:schemeClr val="accent1">
                    <a:lumMod val="75000"/>
                  </a:schemeClr>
                </a:solidFill>
              </a:rPr>
              <a:t>Performing</a:t>
            </a:r>
            <a:r>
              <a:rPr lang="en-GB"/>
              <a:t> </a:t>
            </a:r>
            <a:r>
              <a:rPr lang="en-GB" i="1"/>
              <a:t>Fast</a:t>
            </a:r>
            <a:endParaRPr lang="en-IE" i="1"/>
          </a:p>
        </p:txBody>
      </p:sp>
      <p:graphicFrame>
        <p:nvGraphicFramePr>
          <p:cNvPr id="32" name="Content Placeholder 8">
            <a:extLst>
              <a:ext uri="{FF2B5EF4-FFF2-40B4-BE49-F238E27FC236}">
                <a16:creationId xmlns:a16="http://schemas.microsoft.com/office/drawing/2014/main" id="{9ACFF3CE-36AD-0537-92CD-6EE322F01835}"/>
              </a:ext>
            </a:extLst>
          </p:cNvPr>
          <p:cNvGraphicFramePr>
            <a:graphicFrameLocks noGrp="1"/>
          </p:cNvGraphicFramePr>
          <p:nvPr>
            <p:ph idx="1"/>
            <p:extLst>
              <p:ext uri="{D42A27DB-BD31-4B8C-83A1-F6EECF244321}">
                <p14:modId xmlns:p14="http://schemas.microsoft.com/office/powerpoint/2010/main" val="76310360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772122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tint">
            <a:extLst>
              <a:ext uri="{FF2B5EF4-FFF2-40B4-BE49-F238E27FC236}">
                <a16:creationId xmlns:a16="http://schemas.microsoft.com/office/drawing/2014/main" id="{D380959B-464C-9ED8-C9EB-AB6FC997C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25448" y="8300"/>
            <a:ext cx="10966551" cy="68497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Rectangle 24">
            <a:extLst>
              <a:ext uri="{FF2B5EF4-FFF2-40B4-BE49-F238E27FC236}">
                <a16:creationId xmlns:a16="http://schemas.microsoft.com/office/drawing/2014/main" id="{06B83858-ED7D-57B6-6CAA-83168807C4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416415" cy="6858000"/>
          </a:xfrm>
          <a:prstGeom prst="rect">
            <a:avLst/>
          </a:prstGeom>
          <a:ln>
            <a:noFill/>
          </a:ln>
          <a:effectLst>
            <a:outerShdw blurRad="317500" dist="127000" dir="2400000" sx="95000" sy="95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F97FFD4-A8B9-3D4D-1623-7BE467E46A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10200" cy="6858000"/>
          </a:xfrm>
          <a:prstGeom prst="rect">
            <a:avLst/>
          </a:prstGeom>
          <a:solidFill>
            <a:srgbClr val="FFFFFF"/>
          </a:solidFill>
          <a:ln>
            <a:noFill/>
          </a:ln>
          <a:effectLst>
            <a:outerShdw blurRad="190500" dist="139700" dir="300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C59BA8-E87C-8418-7DDA-CA22A1BBE3BA}"/>
              </a:ext>
            </a:extLst>
          </p:cNvPr>
          <p:cNvSpPr>
            <a:spLocks noGrp="1"/>
          </p:cNvSpPr>
          <p:nvPr>
            <p:ph type="title"/>
          </p:nvPr>
        </p:nvSpPr>
        <p:spPr>
          <a:xfrm>
            <a:off x="6106390" y="759126"/>
            <a:ext cx="4596245" cy="1711119"/>
          </a:xfrm>
        </p:spPr>
        <p:txBody>
          <a:bodyPr anchor="ctr">
            <a:normAutofit/>
          </a:bodyPr>
          <a:lstStyle/>
          <a:p>
            <a:r>
              <a:rPr lang="en-GB" sz="4000"/>
              <a:t>Understand…</a:t>
            </a:r>
            <a:endParaRPr lang="en-IE" sz="4000"/>
          </a:p>
        </p:txBody>
      </p:sp>
      <p:sp>
        <p:nvSpPr>
          <p:cNvPr id="13" name="Content Placeholder 2">
            <a:extLst>
              <a:ext uri="{FF2B5EF4-FFF2-40B4-BE49-F238E27FC236}">
                <a16:creationId xmlns:a16="http://schemas.microsoft.com/office/drawing/2014/main" id="{B1B62577-EA9F-8699-D0AF-7D14536922B4}"/>
              </a:ext>
            </a:extLst>
          </p:cNvPr>
          <p:cNvSpPr>
            <a:spLocks noGrp="1"/>
          </p:cNvSpPr>
          <p:nvPr>
            <p:ph idx="1"/>
          </p:nvPr>
        </p:nvSpPr>
        <p:spPr>
          <a:xfrm>
            <a:off x="6106390" y="1778620"/>
            <a:ext cx="4596245" cy="4461460"/>
          </a:xfrm>
        </p:spPr>
        <p:txBody>
          <a:bodyPr anchor="ctr">
            <a:normAutofit/>
          </a:bodyPr>
          <a:lstStyle/>
          <a:p>
            <a:r>
              <a:rPr lang="en-GB" sz="2400" dirty="0"/>
              <a:t>Teams are complex</a:t>
            </a:r>
          </a:p>
          <a:p>
            <a:r>
              <a:rPr lang="en-GB" sz="2400" dirty="0"/>
              <a:t>Most people would rather work alone, given the chance, but…</a:t>
            </a:r>
          </a:p>
          <a:p>
            <a:r>
              <a:rPr lang="en-GB" sz="2400" dirty="0"/>
              <a:t>…surrendering a little ego to work with a team of committed people and use their brains and capacity for work is usually worth it</a:t>
            </a:r>
          </a:p>
          <a:p>
            <a:r>
              <a:rPr lang="en-GB" sz="2400" dirty="0"/>
              <a:t>Team communication is a multiway process</a:t>
            </a:r>
          </a:p>
        </p:txBody>
      </p:sp>
      <p:pic>
        <p:nvPicPr>
          <p:cNvPr id="11" name="Graphic 6" descr="Connections">
            <a:extLst>
              <a:ext uri="{FF2B5EF4-FFF2-40B4-BE49-F238E27FC236}">
                <a16:creationId xmlns:a16="http://schemas.microsoft.com/office/drawing/2014/main" id="{32B6DE70-7B85-54C7-C257-55218F069659}"/>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68873" y="1510026"/>
            <a:ext cx="3872455" cy="3872455"/>
          </a:xfrm>
          <a:prstGeom prst="rect">
            <a:avLst/>
          </a:prstGeom>
        </p:spPr>
      </p:pic>
      <p:pic>
        <p:nvPicPr>
          <p:cNvPr id="4" name="Graphic 3">
            <a:extLst>
              <a:ext uri="{FF2B5EF4-FFF2-40B4-BE49-F238E27FC236}">
                <a16:creationId xmlns:a16="http://schemas.microsoft.com/office/drawing/2014/main" id="{BE5B6418-9CBC-CE40-CFDD-F8CFCE8764EC}"/>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917618" y="5826728"/>
            <a:ext cx="1436182" cy="529622"/>
          </a:xfrm>
          <a:prstGeom prst="rect">
            <a:avLst/>
          </a:prstGeom>
        </p:spPr>
      </p:pic>
    </p:spTree>
    <p:extLst>
      <p:ext uri="{BB962C8B-B14F-4D97-AF65-F5344CB8AC3E}">
        <p14:creationId xmlns:p14="http://schemas.microsoft.com/office/powerpoint/2010/main" val="28129464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F06FC-AB0A-1042-B0D6-6418D15138D8}"/>
              </a:ext>
            </a:extLst>
          </p:cNvPr>
          <p:cNvSpPr>
            <a:spLocks noGrp="1"/>
          </p:cNvSpPr>
          <p:nvPr>
            <p:ph type="title"/>
          </p:nvPr>
        </p:nvSpPr>
        <p:spPr/>
        <p:txBody>
          <a:bodyPr/>
          <a:lstStyle/>
          <a:p>
            <a:r>
              <a:rPr lang="en-GB"/>
              <a:t>Needs of the Portfolio vs Team</a:t>
            </a:r>
            <a:endParaRPr lang="en-IE"/>
          </a:p>
        </p:txBody>
      </p:sp>
      <p:sp>
        <p:nvSpPr>
          <p:cNvPr id="3" name="Content Placeholder 2">
            <a:extLst>
              <a:ext uri="{FF2B5EF4-FFF2-40B4-BE49-F238E27FC236}">
                <a16:creationId xmlns:a16="http://schemas.microsoft.com/office/drawing/2014/main" id="{86522A77-4668-B990-EEEC-953A9945942C}"/>
              </a:ext>
            </a:extLst>
          </p:cNvPr>
          <p:cNvSpPr>
            <a:spLocks noGrp="1"/>
          </p:cNvSpPr>
          <p:nvPr>
            <p:ph idx="1"/>
          </p:nvPr>
        </p:nvSpPr>
        <p:spPr/>
        <p:txBody>
          <a:bodyPr/>
          <a:lstStyle/>
          <a:p>
            <a:r>
              <a:rPr lang="en-GB" dirty="0"/>
              <a:t>Are you a team player?</a:t>
            </a:r>
          </a:p>
          <a:p>
            <a:r>
              <a:rPr lang="en-GB" dirty="0"/>
              <a:t>What parts of your work are you prepared to sacrifice for the team?</a:t>
            </a:r>
          </a:p>
          <a:p>
            <a:r>
              <a:rPr lang="en-GB" dirty="0"/>
              <a:t>Can you do better this year than last year?</a:t>
            </a:r>
          </a:p>
          <a:p>
            <a:r>
              <a:rPr lang="en-GB" dirty="0"/>
              <a:t>Is it ‘my way or the highway’?</a:t>
            </a:r>
          </a:p>
          <a:p>
            <a:r>
              <a:rPr lang="en-GB" dirty="0"/>
              <a:t>Are you a person who </a:t>
            </a:r>
            <a:r>
              <a:rPr lang="en-GB" b="1" dirty="0"/>
              <a:t>DOES</a:t>
            </a:r>
            <a:r>
              <a:rPr lang="en-GB" dirty="0"/>
              <a:t> or someone who thinks your time is more valuable than others’?</a:t>
            </a:r>
          </a:p>
        </p:txBody>
      </p:sp>
    </p:spTree>
    <p:extLst>
      <p:ext uri="{BB962C8B-B14F-4D97-AF65-F5344CB8AC3E}">
        <p14:creationId xmlns:p14="http://schemas.microsoft.com/office/powerpoint/2010/main" val="1728433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C464F8-11A4-7756-52DE-2513928CFD28}"/>
              </a:ext>
            </a:extLst>
          </p:cNvPr>
          <p:cNvSpPr>
            <a:spLocks noGrp="1"/>
          </p:cNvSpPr>
          <p:nvPr>
            <p:ph type="title"/>
          </p:nvPr>
        </p:nvSpPr>
        <p:spPr>
          <a:xfrm>
            <a:off x="6513788" y="365125"/>
            <a:ext cx="4840010" cy="1807305"/>
          </a:xfrm>
        </p:spPr>
        <p:txBody>
          <a:bodyPr>
            <a:normAutofit/>
          </a:bodyPr>
          <a:lstStyle/>
          <a:p>
            <a:r>
              <a:rPr lang="en-GB" dirty="0">
                <a:solidFill>
                  <a:srgbClr val="FF0000"/>
                </a:solidFill>
              </a:rPr>
              <a:t>Cliques</a:t>
            </a:r>
            <a:r>
              <a:rPr lang="en-GB" dirty="0"/>
              <a:t> are not as good as </a:t>
            </a:r>
            <a:r>
              <a:rPr lang="en-GB" dirty="0">
                <a:solidFill>
                  <a:schemeClr val="accent6">
                    <a:lumMod val="75000"/>
                  </a:schemeClr>
                </a:solidFill>
              </a:rPr>
              <a:t>teams</a:t>
            </a:r>
            <a:endParaRPr lang="en-IE" dirty="0">
              <a:solidFill>
                <a:schemeClr val="accent6">
                  <a:lumMod val="75000"/>
                </a:schemeClr>
              </a:solidFill>
            </a:endParaRPr>
          </a:p>
        </p:txBody>
      </p:sp>
      <p:pic>
        <p:nvPicPr>
          <p:cNvPr id="5" name="Picture 4" descr="Foosball football players">
            <a:extLst>
              <a:ext uri="{FF2B5EF4-FFF2-40B4-BE49-F238E27FC236}">
                <a16:creationId xmlns:a16="http://schemas.microsoft.com/office/drawing/2014/main" id="{78265F7A-AA89-E559-5408-CFBFC8493B8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882C87FD-A1B8-9B78-31C6-40198766D796}"/>
              </a:ext>
            </a:extLst>
          </p:cNvPr>
          <p:cNvSpPr>
            <a:spLocks noGrp="1"/>
          </p:cNvSpPr>
          <p:nvPr>
            <p:ph idx="1"/>
          </p:nvPr>
        </p:nvSpPr>
        <p:spPr>
          <a:xfrm>
            <a:off x="6513788" y="2333297"/>
            <a:ext cx="4840010" cy="3843666"/>
          </a:xfrm>
        </p:spPr>
        <p:txBody>
          <a:bodyPr>
            <a:normAutofit fontScale="92500" lnSpcReduction="10000"/>
          </a:bodyPr>
          <a:lstStyle/>
          <a:p>
            <a:r>
              <a:rPr lang="en-GB" sz="2000" dirty="0"/>
              <a:t>Cliques tend to be groups of like-minded people from similar backgrounds with similar experience</a:t>
            </a:r>
          </a:p>
          <a:p>
            <a:r>
              <a:rPr lang="en-GB" sz="2000" dirty="0"/>
              <a:t>Teams form when people with a similar goal in mind share their skillsets with one another</a:t>
            </a:r>
          </a:p>
          <a:p>
            <a:r>
              <a:rPr lang="en-GB" sz="2000" dirty="0"/>
              <a:t>11 goalkeepers together = a clique – useless football team</a:t>
            </a:r>
          </a:p>
          <a:p>
            <a:r>
              <a:rPr lang="en-GB" sz="2000" dirty="0"/>
              <a:t>1 goalkeeper, 3 forwards, 3 midfielders, 4 backs – that’s a team.</a:t>
            </a:r>
          </a:p>
          <a:p>
            <a:endParaRPr lang="en-GB" sz="2400" dirty="0"/>
          </a:p>
          <a:p>
            <a:r>
              <a:rPr lang="en-GB" sz="2000" dirty="0"/>
              <a:t>You’re a member of a clique right now. How do you escape it?</a:t>
            </a:r>
            <a:endParaRPr lang="en-IE" sz="2000" dirty="0"/>
          </a:p>
        </p:txBody>
      </p:sp>
    </p:spTree>
    <p:extLst>
      <p:ext uri="{BB962C8B-B14F-4D97-AF65-F5344CB8AC3E}">
        <p14:creationId xmlns:p14="http://schemas.microsoft.com/office/powerpoint/2010/main" val="15324211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7846CAC-B25A-8F86-C102-20A7B39080AC}"/>
              </a:ext>
            </a:extLst>
          </p:cNvPr>
          <p:cNvSpPr>
            <a:spLocks noGrp="1"/>
          </p:cNvSpPr>
          <p:nvPr>
            <p:ph type="title"/>
          </p:nvPr>
        </p:nvSpPr>
        <p:spPr/>
        <p:txBody>
          <a:bodyPr/>
          <a:lstStyle/>
          <a:p>
            <a:r>
              <a:rPr lang="en-GB" dirty="0"/>
              <a:t>A long way to go</a:t>
            </a:r>
            <a:endParaRPr lang="en-IE" dirty="0"/>
          </a:p>
        </p:txBody>
      </p:sp>
      <p:sp>
        <p:nvSpPr>
          <p:cNvPr id="5" name="Text Placeholder 4">
            <a:extLst>
              <a:ext uri="{FF2B5EF4-FFF2-40B4-BE49-F238E27FC236}">
                <a16:creationId xmlns:a16="http://schemas.microsoft.com/office/drawing/2014/main" id="{B3D127AC-5EF3-D913-064B-67AABBC02B93}"/>
              </a:ext>
            </a:extLst>
          </p:cNvPr>
          <p:cNvSpPr>
            <a:spLocks noGrp="1"/>
          </p:cNvSpPr>
          <p:nvPr>
            <p:ph type="body" idx="1"/>
          </p:nvPr>
        </p:nvSpPr>
        <p:spPr/>
        <p:txBody>
          <a:bodyPr/>
          <a:lstStyle/>
          <a:p>
            <a:r>
              <a:rPr lang="en-GB" dirty="0"/>
              <a:t>“We got a long way to go, a short time to get there… we </a:t>
            </a:r>
            <a:r>
              <a:rPr lang="en-GB" dirty="0" err="1"/>
              <a:t>gonna</a:t>
            </a:r>
            <a:r>
              <a:rPr lang="en-GB" dirty="0"/>
              <a:t> do what they say can’t be done.”</a:t>
            </a:r>
          </a:p>
          <a:p>
            <a:r>
              <a:rPr lang="en-GB" dirty="0"/>
              <a:t>C.W. McCall “Convoy”</a:t>
            </a:r>
            <a:endParaRPr lang="en-IE" dirty="0"/>
          </a:p>
        </p:txBody>
      </p:sp>
    </p:spTree>
    <p:extLst>
      <p:ext uri="{BB962C8B-B14F-4D97-AF65-F5344CB8AC3E}">
        <p14:creationId xmlns:p14="http://schemas.microsoft.com/office/powerpoint/2010/main" val="17197118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16E4AC2-6CCF-9152-E771-156B3DF1D10F}"/>
              </a:ext>
            </a:extLst>
          </p:cNvPr>
          <p:cNvSpPr>
            <a:spLocks noGrp="1"/>
          </p:cNvSpPr>
          <p:nvPr>
            <p:ph type="title"/>
          </p:nvPr>
        </p:nvSpPr>
        <p:spPr/>
        <p:txBody>
          <a:bodyPr/>
          <a:lstStyle/>
          <a:p>
            <a:r>
              <a:rPr lang="en-GB" dirty="0"/>
              <a:t>How long have we in office?</a:t>
            </a:r>
            <a:endParaRPr lang="en-IE" dirty="0"/>
          </a:p>
        </p:txBody>
      </p:sp>
      <p:sp>
        <p:nvSpPr>
          <p:cNvPr id="5" name="Content Placeholder 4">
            <a:extLst>
              <a:ext uri="{FF2B5EF4-FFF2-40B4-BE49-F238E27FC236}">
                <a16:creationId xmlns:a16="http://schemas.microsoft.com/office/drawing/2014/main" id="{9A21FCDF-F29D-B9D0-9F58-3DDB378B57D4}"/>
              </a:ext>
            </a:extLst>
          </p:cNvPr>
          <p:cNvSpPr>
            <a:spLocks noGrp="1"/>
          </p:cNvSpPr>
          <p:nvPr>
            <p:ph idx="1"/>
          </p:nvPr>
        </p:nvSpPr>
        <p:spPr/>
        <p:txBody>
          <a:bodyPr anchor="ctr"/>
          <a:lstStyle/>
          <a:p>
            <a:r>
              <a:rPr lang="en-GB" dirty="0"/>
              <a:t>Your Tutor is about to blow your mind and scare the pants off you.</a:t>
            </a:r>
          </a:p>
          <a:p>
            <a:r>
              <a:rPr lang="en-GB" dirty="0"/>
              <a:t>In preparation, please now take the time to secure your pants.</a:t>
            </a:r>
            <a:endParaRPr lang="en-IE" dirty="0"/>
          </a:p>
        </p:txBody>
      </p:sp>
    </p:spTree>
    <p:extLst>
      <p:ext uri="{BB962C8B-B14F-4D97-AF65-F5344CB8AC3E}">
        <p14:creationId xmlns:p14="http://schemas.microsoft.com/office/powerpoint/2010/main" val="13331101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279D1-2E0D-891E-839E-C1BEA091676B}"/>
              </a:ext>
            </a:extLst>
          </p:cNvPr>
          <p:cNvSpPr>
            <a:spLocks noGrp="1"/>
          </p:cNvSpPr>
          <p:nvPr>
            <p:ph type="title"/>
          </p:nvPr>
        </p:nvSpPr>
        <p:spPr/>
        <p:txBody>
          <a:bodyPr/>
          <a:lstStyle/>
          <a:p>
            <a:r>
              <a:rPr lang="en-IE" dirty="0"/>
              <a:t>Actual contact days with students</a:t>
            </a:r>
          </a:p>
        </p:txBody>
      </p:sp>
      <p:sp>
        <p:nvSpPr>
          <p:cNvPr id="3" name="Content Placeholder 2">
            <a:extLst>
              <a:ext uri="{FF2B5EF4-FFF2-40B4-BE49-F238E27FC236}">
                <a16:creationId xmlns:a16="http://schemas.microsoft.com/office/drawing/2014/main" id="{ED9C779C-2935-F4ED-7C96-DB9A1D63AABA}"/>
              </a:ext>
            </a:extLst>
          </p:cNvPr>
          <p:cNvSpPr>
            <a:spLocks noGrp="1"/>
          </p:cNvSpPr>
          <p:nvPr>
            <p:ph idx="1"/>
          </p:nvPr>
        </p:nvSpPr>
        <p:spPr/>
        <p:txBody>
          <a:bodyPr anchor="ctr">
            <a:normAutofit/>
          </a:bodyPr>
          <a:lstStyle/>
          <a:p>
            <a:pPr marL="0" indent="0" algn="ctr">
              <a:buNone/>
            </a:pPr>
            <a:r>
              <a:rPr lang="en-IE" sz="9600" dirty="0">
                <a:solidFill>
                  <a:schemeClr val="accent1">
                    <a:lumMod val="75000"/>
                  </a:schemeClr>
                </a:solidFill>
              </a:rPr>
              <a:t>78</a:t>
            </a:r>
          </a:p>
          <a:p>
            <a:pPr marL="0" indent="0" algn="ctr">
              <a:buNone/>
            </a:pPr>
            <a:r>
              <a:rPr lang="en-IE" sz="4800" dirty="0"/>
              <a:t>Make them Count!</a:t>
            </a:r>
          </a:p>
        </p:txBody>
      </p:sp>
    </p:spTree>
    <p:extLst>
      <p:ext uri="{BB962C8B-B14F-4D97-AF65-F5344CB8AC3E}">
        <p14:creationId xmlns:p14="http://schemas.microsoft.com/office/powerpoint/2010/main" val="1584220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anim calcmode="lin" valueType="num">
                                      <p:cBhvr>
                                        <p:cTn id="8"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279D1-2E0D-891E-839E-C1BEA091676B}"/>
              </a:ext>
            </a:extLst>
          </p:cNvPr>
          <p:cNvSpPr>
            <a:spLocks noGrp="1"/>
          </p:cNvSpPr>
          <p:nvPr>
            <p:ph type="title"/>
          </p:nvPr>
        </p:nvSpPr>
        <p:spPr/>
        <p:txBody>
          <a:bodyPr/>
          <a:lstStyle/>
          <a:p>
            <a:r>
              <a:rPr lang="en-IE" dirty="0"/>
              <a:t>Actual working days without students</a:t>
            </a:r>
          </a:p>
        </p:txBody>
      </p:sp>
      <p:sp>
        <p:nvSpPr>
          <p:cNvPr id="3" name="Content Placeholder 2">
            <a:extLst>
              <a:ext uri="{FF2B5EF4-FFF2-40B4-BE49-F238E27FC236}">
                <a16:creationId xmlns:a16="http://schemas.microsoft.com/office/drawing/2014/main" id="{ED9C779C-2935-F4ED-7C96-DB9A1D63AABA}"/>
              </a:ext>
            </a:extLst>
          </p:cNvPr>
          <p:cNvSpPr>
            <a:spLocks noGrp="1"/>
          </p:cNvSpPr>
          <p:nvPr>
            <p:ph idx="1"/>
          </p:nvPr>
        </p:nvSpPr>
        <p:spPr/>
        <p:txBody>
          <a:bodyPr anchor="ctr">
            <a:normAutofit/>
          </a:bodyPr>
          <a:lstStyle/>
          <a:p>
            <a:pPr marL="0" indent="0" algn="ctr">
              <a:buNone/>
            </a:pPr>
            <a:r>
              <a:rPr lang="en-IE" sz="9600" dirty="0">
                <a:solidFill>
                  <a:schemeClr val="accent1">
                    <a:lumMod val="75000"/>
                  </a:schemeClr>
                </a:solidFill>
              </a:rPr>
              <a:t>139</a:t>
            </a:r>
          </a:p>
          <a:p>
            <a:pPr marL="0" indent="0" algn="ctr">
              <a:buNone/>
            </a:pPr>
            <a:r>
              <a:rPr lang="en-IE" sz="4800" dirty="0"/>
              <a:t>Make them Count!</a:t>
            </a:r>
          </a:p>
        </p:txBody>
      </p:sp>
    </p:spTree>
    <p:extLst>
      <p:ext uri="{BB962C8B-B14F-4D97-AF65-F5344CB8AC3E}">
        <p14:creationId xmlns:p14="http://schemas.microsoft.com/office/powerpoint/2010/main" val="1620000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anim calcmode="lin" valueType="num">
                                      <p:cBhvr>
                                        <p:cTn id="8"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CCFD0-E216-436A-A503-DC7A197857CC}"/>
              </a:ext>
            </a:extLst>
          </p:cNvPr>
          <p:cNvSpPr>
            <a:spLocks noGrp="1"/>
          </p:cNvSpPr>
          <p:nvPr>
            <p:ph type="title"/>
          </p:nvPr>
        </p:nvSpPr>
        <p:spPr/>
        <p:txBody>
          <a:bodyPr/>
          <a:lstStyle/>
          <a:p>
            <a:r>
              <a:rPr lang="en-GB"/>
              <a:t>Members of your </a:t>
            </a:r>
            <a:r>
              <a:rPr lang="en-GB">
                <a:solidFill>
                  <a:srgbClr val="7030A0"/>
                </a:solidFill>
              </a:rPr>
              <a:t>Ethos Crew</a:t>
            </a:r>
            <a:endParaRPr lang="en-IE">
              <a:solidFill>
                <a:srgbClr val="7030A0"/>
              </a:solidFill>
            </a:endParaRPr>
          </a:p>
        </p:txBody>
      </p:sp>
      <p:sp>
        <p:nvSpPr>
          <p:cNvPr id="3" name="Content Placeholder 2">
            <a:extLst>
              <a:ext uri="{FF2B5EF4-FFF2-40B4-BE49-F238E27FC236}">
                <a16:creationId xmlns:a16="http://schemas.microsoft.com/office/drawing/2014/main" id="{39A482FC-11D5-C74E-D76E-8F70E0ECDD19}"/>
              </a:ext>
            </a:extLst>
          </p:cNvPr>
          <p:cNvSpPr>
            <a:spLocks noGrp="1"/>
          </p:cNvSpPr>
          <p:nvPr>
            <p:ph sz="half" idx="1"/>
          </p:nvPr>
        </p:nvSpPr>
        <p:spPr/>
        <p:txBody>
          <a:bodyPr/>
          <a:lstStyle/>
          <a:p>
            <a:r>
              <a:rPr lang="en-GB"/>
              <a:t>Ethos Tutor:</a:t>
            </a:r>
          </a:p>
          <a:p>
            <a:r>
              <a:rPr lang="en-IE"/>
              <a:t>Person 1</a:t>
            </a:r>
          </a:p>
          <a:p>
            <a:r>
              <a:rPr lang="en-IE"/>
              <a:t>Person 2</a:t>
            </a:r>
          </a:p>
          <a:p>
            <a:r>
              <a:rPr lang="en-IE"/>
              <a:t>Person 3</a:t>
            </a:r>
          </a:p>
          <a:p>
            <a:r>
              <a:rPr lang="en-IE"/>
              <a:t>Person 4</a:t>
            </a:r>
          </a:p>
          <a:p>
            <a:r>
              <a:rPr lang="en-IE"/>
              <a:t>Person 5</a:t>
            </a:r>
          </a:p>
          <a:p>
            <a:endParaRPr lang="en-GB"/>
          </a:p>
        </p:txBody>
      </p:sp>
      <p:sp>
        <p:nvSpPr>
          <p:cNvPr id="4" name="Content Placeholder 3">
            <a:extLst>
              <a:ext uri="{FF2B5EF4-FFF2-40B4-BE49-F238E27FC236}">
                <a16:creationId xmlns:a16="http://schemas.microsoft.com/office/drawing/2014/main" id="{F0F0CFB3-1E9D-FD6C-2D9A-DA5620C501FA}"/>
              </a:ext>
            </a:extLst>
          </p:cNvPr>
          <p:cNvSpPr>
            <a:spLocks noGrp="1"/>
          </p:cNvSpPr>
          <p:nvPr>
            <p:ph sz="half" idx="2"/>
          </p:nvPr>
        </p:nvSpPr>
        <p:spPr/>
        <p:txBody>
          <a:bodyPr/>
          <a:lstStyle/>
          <a:p>
            <a:r>
              <a:rPr lang="en-IE"/>
              <a:t>Person 6</a:t>
            </a:r>
          </a:p>
          <a:p>
            <a:r>
              <a:rPr lang="en-IE"/>
              <a:t>Person 7</a:t>
            </a:r>
          </a:p>
          <a:p>
            <a:r>
              <a:rPr lang="en-IE"/>
              <a:t>Person 8</a:t>
            </a:r>
          </a:p>
          <a:p>
            <a:r>
              <a:rPr lang="en-IE"/>
              <a:t>Person 9</a:t>
            </a:r>
          </a:p>
          <a:p>
            <a:r>
              <a:rPr lang="en-IE"/>
              <a:t>Person 10</a:t>
            </a:r>
          </a:p>
          <a:p>
            <a:endParaRPr lang="en-IE"/>
          </a:p>
        </p:txBody>
      </p:sp>
    </p:spTree>
    <p:extLst>
      <p:ext uri="{BB962C8B-B14F-4D97-AF65-F5344CB8AC3E}">
        <p14:creationId xmlns:p14="http://schemas.microsoft.com/office/powerpoint/2010/main" val="2126068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AFFFD-377E-9841-DEBC-7262DEF0C5C9}"/>
              </a:ext>
            </a:extLst>
          </p:cNvPr>
          <p:cNvSpPr>
            <a:spLocks noGrp="1"/>
          </p:cNvSpPr>
          <p:nvPr>
            <p:ph type="title"/>
          </p:nvPr>
        </p:nvSpPr>
        <p:spPr/>
        <p:txBody>
          <a:bodyPr/>
          <a:lstStyle/>
          <a:p>
            <a:r>
              <a:rPr lang="en-IE" dirty="0"/>
              <a:t>139 days to prepare for 78 days’ contact time</a:t>
            </a:r>
          </a:p>
        </p:txBody>
      </p:sp>
      <p:sp>
        <p:nvSpPr>
          <p:cNvPr id="3" name="Content Placeholder 2">
            <a:extLst>
              <a:ext uri="{FF2B5EF4-FFF2-40B4-BE49-F238E27FC236}">
                <a16:creationId xmlns:a16="http://schemas.microsoft.com/office/drawing/2014/main" id="{4B6B6F6B-4944-98CB-B28B-E8027579756C}"/>
              </a:ext>
            </a:extLst>
          </p:cNvPr>
          <p:cNvSpPr>
            <a:spLocks noGrp="1"/>
          </p:cNvSpPr>
          <p:nvPr>
            <p:ph sz="half" idx="1"/>
          </p:nvPr>
        </p:nvSpPr>
        <p:spPr/>
        <p:txBody>
          <a:bodyPr/>
          <a:lstStyle/>
          <a:p>
            <a:r>
              <a:rPr lang="en-IE" dirty="0"/>
              <a:t>There are so many things to plan for</a:t>
            </a:r>
          </a:p>
          <a:p>
            <a:pPr lvl="1"/>
            <a:r>
              <a:rPr lang="en-IE" dirty="0"/>
              <a:t>Fresher’s Week</a:t>
            </a:r>
          </a:p>
          <a:p>
            <a:pPr lvl="1"/>
            <a:r>
              <a:rPr lang="en-IE" dirty="0"/>
              <a:t>SHAG Week</a:t>
            </a:r>
          </a:p>
          <a:p>
            <a:pPr lvl="1"/>
            <a:r>
              <a:rPr lang="en-IE" dirty="0"/>
              <a:t>RAG Week</a:t>
            </a:r>
          </a:p>
          <a:p>
            <a:pPr lvl="1"/>
            <a:r>
              <a:rPr lang="en-IE" dirty="0" err="1"/>
              <a:t>Seachtain</a:t>
            </a:r>
            <a:r>
              <a:rPr lang="en-IE" dirty="0"/>
              <a:t> </a:t>
            </a:r>
            <a:r>
              <a:rPr lang="en-IE" dirty="0" err="1"/>
              <a:t>na</a:t>
            </a:r>
            <a:r>
              <a:rPr lang="en-IE" dirty="0"/>
              <a:t> </a:t>
            </a:r>
            <a:r>
              <a:rPr lang="en-IE" dirty="0" err="1"/>
              <a:t>Gaeilge</a:t>
            </a:r>
            <a:endParaRPr lang="en-IE" dirty="0"/>
          </a:p>
          <a:p>
            <a:pPr lvl="1"/>
            <a:r>
              <a:rPr lang="en-IE" dirty="0"/>
              <a:t>Mental Health Work</a:t>
            </a:r>
          </a:p>
          <a:p>
            <a:pPr lvl="1"/>
            <a:r>
              <a:rPr lang="en-IE" dirty="0"/>
              <a:t>College Awareness</a:t>
            </a:r>
          </a:p>
          <a:p>
            <a:pPr lvl="1"/>
            <a:r>
              <a:rPr lang="en-IE" dirty="0"/>
              <a:t>Many </a:t>
            </a:r>
            <a:r>
              <a:rPr lang="en-IE" dirty="0" err="1"/>
              <a:t>Many</a:t>
            </a:r>
            <a:r>
              <a:rPr lang="en-IE" dirty="0"/>
              <a:t> More</a:t>
            </a:r>
          </a:p>
        </p:txBody>
      </p:sp>
      <p:sp>
        <p:nvSpPr>
          <p:cNvPr id="4" name="Content Placeholder 3">
            <a:extLst>
              <a:ext uri="{FF2B5EF4-FFF2-40B4-BE49-F238E27FC236}">
                <a16:creationId xmlns:a16="http://schemas.microsoft.com/office/drawing/2014/main" id="{0E80B71E-5128-5F4B-C7DC-A9E77F57A85D}"/>
              </a:ext>
            </a:extLst>
          </p:cNvPr>
          <p:cNvSpPr>
            <a:spLocks noGrp="1"/>
          </p:cNvSpPr>
          <p:nvPr>
            <p:ph sz="half" idx="2"/>
          </p:nvPr>
        </p:nvSpPr>
        <p:spPr/>
        <p:txBody>
          <a:bodyPr/>
          <a:lstStyle/>
          <a:p>
            <a:r>
              <a:rPr lang="en-IE" dirty="0"/>
              <a:t>A lead officer on each event</a:t>
            </a:r>
          </a:p>
          <a:p>
            <a:r>
              <a:rPr lang="en-IE" dirty="0"/>
              <a:t>Each officer needs to be able to drop some work to support the team effort</a:t>
            </a:r>
          </a:p>
          <a:p>
            <a:r>
              <a:rPr lang="en-IE" dirty="0"/>
              <a:t>If you’re sensible, you will engage PTOs and Class Reps to support the whole effort</a:t>
            </a:r>
          </a:p>
          <a:p>
            <a:r>
              <a:rPr lang="en-IE" dirty="0"/>
              <a:t>You need to make the staff aware of your plans ASAP</a:t>
            </a:r>
          </a:p>
          <a:p>
            <a:endParaRPr lang="en-IE" dirty="0"/>
          </a:p>
        </p:txBody>
      </p:sp>
    </p:spTree>
    <p:extLst>
      <p:ext uri="{BB962C8B-B14F-4D97-AF65-F5344CB8AC3E}">
        <p14:creationId xmlns:p14="http://schemas.microsoft.com/office/powerpoint/2010/main" val="42549881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C493E-1449-202E-4ECA-0FA2CC7F4D62}"/>
              </a:ext>
            </a:extLst>
          </p:cNvPr>
          <p:cNvSpPr>
            <a:spLocks noGrp="1"/>
          </p:cNvSpPr>
          <p:nvPr>
            <p:ph type="title"/>
          </p:nvPr>
        </p:nvSpPr>
        <p:spPr/>
        <p:txBody>
          <a:bodyPr/>
          <a:lstStyle/>
          <a:p>
            <a:r>
              <a:rPr lang="en-IE" dirty="0"/>
              <a:t>And then there’s life…</a:t>
            </a:r>
            <a:endParaRPr lang="en-GB" dirty="0"/>
          </a:p>
        </p:txBody>
      </p:sp>
      <p:sp>
        <p:nvSpPr>
          <p:cNvPr id="4" name="Content Placeholder 3">
            <a:extLst>
              <a:ext uri="{FF2B5EF4-FFF2-40B4-BE49-F238E27FC236}">
                <a16:creationId xmlns:a16="http://schemas.microsoft.com/office/drawing/2014/main" id="{5AB73880-32B2-28CB-BD99-E75B15E09D60}"/>
              </a:ext>
            </a:extLst>
          </p:cNvPr>
          <p:cNvSpPr>
            <a:spLocks noGrp="1"/>
          </p:cNvSpPr>
          <p:nvPr>
            <p:ph sz="half" idx="2"/>
          </p:nvPr>
        </p:nvSpPr>
        <p:spPr/>
        <p:txBody>
          <a:bodyPr>
            <a:normAutofit lnSpcReduction="10000"/>
          </a:bodyPr>
          <a:lstStyle/>
          <a:p>
            <a:r>
              <a:rPr lang="en-IE" dirty="0"/>
              <a:t>Your family, friends, relationships, health – they’re big rocks</a:t>
            </a:r>
          </a:p>
          <a:p>
            <a:r>
              <a:rPr lang="en-IE" dirty="0"/>
              <a:t>The little stones – they’re urgent and important and need to get done</a:t>
            </a:r>
          </a:p>
          <a:p>
            <a:r>
              <a:rPr lang="en-IE" dirty="0"/>
              <a:t>The unimportant tasks are like sand. </a:t>
            </a:r>
          </a:p>
          <a:p>
            <a:r>
              <a:rPr lang="en-IE" dirty="0"/>
              <a:t>Get the big rocks in the jar first – the sand isn’t important</a:t>
            </a:r>
            <a:endParaRPr lang="en-GB" dirty="0"/>
          </a:p>
        </p:txBody>
      </p:sp>
      <p:pic>
        <p:nvPicPr>
          <p:cNvPr id="1028" name="Picture 4" descr="Big Rocks: Setting Quarterly Goals for Business » Process Hacker">
            <a:extLst>
              <a:ext uri="{FF2B5EF4-FFF2-40B4-BE49-F238E27FC236}">
                <a16:creationId xmlns:a16="http://schemas.microsoft.com/office/drawing/2014/main" id="{5C8BB868-7106-DBD8-CF0E-35F9CA6C30AC}"/>
              </a:ext>
            </a:extLst>
          </p:cNvPr>
          <p:cNvPicPr>
            <a:picLocks noGrp="1" noChangeAspect="1" noChangeArrowheads="1"/>
          </p:cNvPicPr>
          <p:nvPr>
            <p:ph sz="half" idx="1"/>
          </p:nvPr>
        </p:nvPicPr>
        <p:blipFill>
          <a:blip r:embed="rId3" cstate="screen">
            <a:extLst>
              <a:ext uri="{28A0092B-C50C-407E-A947-70E740481C1C}">
                <a14:useLocalDpi xmlns:a14="http://schemas.microsoft.com/office/drawing/2010/main"/>
              </a:ext>
            </a:extLst>
          </a:blip>
          <a:srcRect/>
          <a:stretch>
            <a:fillRect/>
          </a:stretch>
        </p:blipFill>
        <p:spPr bwMode="auto">
          <a:xfrm>
            <a:off x="1253331" y="1825625"/>
            <a:ext cx="4351338"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51110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BBE4F98-C4AF-63C6-9B65-86805F366F22}"/>
              </a:ext>
            </a:extLst>
          </p:cNvPr>
          <p:cNvSpPr>
            <a:spLocks noGrp="1"/>
          </p:cNvSpPr>
          <p:nvPr>
            <p:ph type="title"/>
          </p:nvPr>
        </p:nvSpPr>
        <p:spPr>
          <a:xfrm>
            <a:off x="838201" y="365125"/>
            <a:ext cx="5251316" cy="1807305"/>
          </a:xfrm>
        </p:spPr>
        <p:txBody>
          <a:bodyPr>
            <a:normAutofit/>
          </a:bodyPr>
          <a:lstStyle/>
          <a:p>
            <a:r>
              <a:rPr lang="en-IE" dirty="0"/>
              <a:t>Your self-care matters</a:t>
            </a:r>
            <a:endParaRPr lang="en-GB" dirty="0"/>
          </a:p>
        </p:txBody>
      </p:sp>
      <p:sp>
        <p:nvSpPr>
          <p:cNvPr id="5" name="Content Placeholder 4">
            <a:extLst>
              <a:ext uri="{FF2B5EF4-FFF2-40B4-BE49-F238E27FC236}">
                <a16:creationId xmlns:a16="http://schemas.microsoft.com/office/drawing/2014/main" id="{F76544DC-574E-D6E9-91EB-2B1E282CB093}"/>
              </a:ext>
            </a:extLst>
          </p:cNvPr>
          <p:cNvSpPr>
            <a:spLocks noGrp="1"/>
          </p:cNvSpPr>
          <p:nvPr>
            <p:ph idx="1"/>
          </p:nvPr>
        </p:nvSpPr>
        <p:spPr>
          <a:xfrm>
            <a:off x="838200" y="2333297"/>
            <a:ext cx="4619621" cy="3843666"/>
          </a:xfrm>
        </p:spPr>
        <p:txBody>
          <a:bodyPr>
            <a:normAutofit/>
          </a:bodyPr>
          <a:lstStyle/>
          <a:p>
            <a:r>
              <a:rPr lang="en-IE" sz="1900"/>
              <a:t>Sabbatical Burnout happens when the big rocks aren’t taken care of first</a:t>
            </a:r>
          </a:p>
          <a:p>
            <a:r>
              <a:rPr lang="en-IE" sz="1900"/>
              <a:t>Your health, including your mental wellbeing, is a true possession and crucial to who you are</a:t>
            </a:r>
          </a:p>
          <a:p>
            <a:r>
              <a:rPr lang="en-IE" sz="1900"/>
              <a:t>You need to take breaks to remind yourself of your own needs</a:t>
            </a:r>
          </a:p>
          <a:p>
            <a:r>
              <a:rPr lang="en-IE" sz="1900"/>
              <a:t>Only you can put yourself first.</a:t>
            </a:r>
          </a:p>
          <a:p>
            <a:r>
              <a:rPr lang="en-IE" sz="1900"/>
              <a:t>If you feel yourself being overwhelmed, reach out for support</a:t>
            </a:r>
          </a:p>
          <a:p>
            <a:r>
              <a:rPr lang="en-IE" sz="1900"/>
              <a:t>Use the START manual.</a:t>
            </a:r>
            <a:endParaRPr lang="en-GB" sz="1900"/>
          </a:p>
        </p:txBody>
      </p:sp>
      <p:pic>
        <p:nvPicPr>
          <p:cNvPr id="7" name="Picture 6" descr="Stones being balanced">
            <a:extLst>
              <a:ext uri="{FF2B5EF4-FFF2-40B4-BE49-F238E27FC236}">
                <a16:creationId xmlns:a16="http://schemas.microsoft.com/office/drawing/2014/main" id="{F806498C-7626-0D8D-0D1C-1FA20EF00F6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7897240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C6BDDDE-2E5D-BDC6-88DF-D21EA067B299}"/>
              </a:ext>
            </a:extLst>
          </p:cNvPr>
          <p:cNvSpPr>
            <a:spLocks noGrp="1"/>
          </p:cNvSpPr>
          <p:nvPr>
            <p:ph type="title"/>
          </p:nvPr>
        </p:nvSpPr>
        <p:spPr/>
        <p:txBody>
          <a:bodyPr/>
          <a:lstStyle/>
          <a:p>
            <a:r>
              <a:rPr lang="en-IE" dirty="0"/>
              <a:t>Leadership</a:t>
            </a:r>
            <a:endParaRPr lang="en-GB" dirty="0"/>
          </a:p>
        </p:txBody>
      </p:sp>
      <p:sp>
        <p:nvSpPr>
          <p:cNvPr id="5" name="Text Placeholder 4">
            <a:extLst>
              <a:ext uri="{FF2B5EF4-FFF2-40B4-BE49-F238E27FC236}">
                <a16:creationId xmlns:a16="http://schemas.microsoft.com/office/drawing/2014/main" id="{A8A99482-CF11-E99C-2057-0E9237A58C96}"/>
              </a:ext>
            </a:extLst>
          </p:cNvPr>
          <p:cNvSpPr>
            <a:spLocks noGrp="1"/>
          </p:cNvSpPr>
          <p:nvPr>
            <p:ph type="body" idx="1"/>
          </p:nvPr>
        </p:nvSpPr>
        <p:spPr/>
        <p:txBody>
          <a:bodyPr/>
          <a:lstStyle/>
          <a:p>
            <a:r>
              <a:rPr lang="en-GB" b="0" i="1" dirty="0">
                <a:solidFill>
                  <a:schemeClr val="tx2">
                    <a:lumMod val="75000"/>
                  </a:schemeClr>
                </a:solidFill>
                <a:effectLst/>
                <a:latin typeface="Congenial" panose="02000503040000020004" pitchFamily="2" charset="0"/>
              </a:rPr>
              <a:t>"Action springs not from thought, but from a readiness for responsibility."</a:t>
            </a:r>
            <a:br>
              <a:rPr lang="en-GB" b="0" i="0" dirty="0">
                <a:solidFill>
                  <a:srgbClr val="000000"/>
                </a:solidFill>
                <a:effectLst/>
                <a:latin typeface="benton-sans"/>
              </a:rPr>
            </a:br>
            <a:r>
              <a:rPr lang="en-GB" b="0" i="0" dirty="0">
                <a:solidFill>
                  <a:schemeClr val="tx1">
                    <a:lumMod val="50000"/>
                    <a:lumOff val="50000"/>
                  </a:schemeClr>
                </a:solidFill>
                <a:effectLst/>
                <a:latin typeface="benton-sans"/>
              </a:rPr>
              <a:t>Dietrich Bonhoeffer – Anti-Nazi and Faith Leader</a:t>
            </a:r>
          </a:p>
          <a:p>
            <a:endParaRPr lang="en-GB" dirty="0"/>
          </a:p>
        </p:txBody>
      </p:sp>
    </p:spTree>
    <p:extLst>
      <p:ext uri="{BB962C8B-B14F-4D97-AF65-F5344CB8AC3E}">
        <p14:creationId xmlns:p14="http://schemas.microsoft.com/office/powerpoint/2010/main" val="1010011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2654D-C7FF-F027-64D5-DEA7C69613BE}"/>
              </a:ext>
            </a:extLst>
          </p:cNvPr>
          <p:cNvSpPr>
            <a:spLocks noGrp="1"/>
          </p:cNvSpPr>
          <p:nvPr>
            <p:ph type="title"/>
          </p:nvPr>
        </p:nvSpPr>
        <p:spPr/>
        <p:txBody>
          <a:bodyPr/>
          <a:lstStyle/>
          <a:p>
            <a:r>
              <a:rPr lang="en-GB"/>
              <a:t>What is leadership?</a:t>
            </a:r>
            <a:endParaRPr lang="en-IE"/>
          </a:p>
        </p:txBody>
      </p:sp>
      <p:sp>
        <p:nvSpPr>
          <p:cNvPr id="3" name="Content Placeholder 2">
            <a:extLst>
              <a:ext uri="{FF2B5EF4-FFF2-40B4-BE49-F238E27FC236}">
                <a16:creationId xmlns:a16="http://schemas.microsoft.com/office/drawing/2014/main" id="{6BC9B571-0E6A-68FF-C87D-3E047B20C504}"/>
              </a:ext>
            </a:extLst>
          </p:cNvPr>
          <p:cNvSpPr>
            <a:spLocks noGrp="1"/>
          </p:cNvSpPr>
          <p:nvPr>
            <p:ph idx="1"/>
          </p:nvPr>
        </p:nvSpPr>
        <p:spPr/>
        <p:txBody>
          <a:bodyPr anchor="ctr"/>
          <a:lstStyle/>
          <a:p>
            <a:r>
              <a:rPr lang="en-GB" dirty="0"/>
              <a:t>You’ve been an officer before.</a:t>
            </a:r>
          </a:p>
          <a:p>
            <a:r>
              <a:rPr lang="en-GB" dirty="0"/>
              <a:t>Now you’re a senior officer, or even a President.</a:t>
            </a:r>
          </a:p>
          <a:p>
            <a:r>
              <a:rPr lang="en-GB" b="1" dirty="0"/>
              <a:t>It’s your job to lead now.</a:t>
            </a:r>
          </a:p>
          <a:p>
            <a:r>
              <a:rPr lang="en-GB" dirty="0"/>
              <a:t>How did your ‘leader’ manage last year?</a:t>
            </a:r>
          </a:p>
          <a:p>
            <a:pPr marL="0" indent="0">
              <a:buNone/>
            </a:pPr>
            <a:endParaRPr lang="en-GB" dirty="0"/>
          </a:p>
          <a:p>
            <a:endParaRPr lang="en-GB" dirty="0"/>
          </a:p>
        </p:txBody>
      </p:sp>
    </p:spTree>
    <p:extLst>
      <p:ext uri="{BB962C8B-B14F-4D97-AF65-F5344CB8AC3E}">
        <p14:creationId xmlns:p14="http://schemas.microsoft.com/office/powerpoint/2010/main" val="11542782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erson with round glasses&#10;&#10;Description automatically generated with low confidence">
            <a:extLst>
              <a:ext uri="{FF2B5EF4-FFF2-40B4-BE49-F238E27FC236}">
                <a16:creationId xmlns:a16="http://schemas.microsoft.com/office/drawing/2014/main" id="{B9642FCF-E926-FE28-40A0-B8CDBF2BE7B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3467" y="1188293"/>
            <a:ext cx="2652022" cy="2260010"/>
          </a:xfrm>
          <a:prstGeom prst="rect">
            <a:avLst/>
          </a:prstGeom>
        </p:spPr>
      </p:pic>
      <p:pic>
        <p:nvPicPr>
          <p:cNvPr id="2064" name="Picture 16" descr="President Zelensky speaks for legalization of private military ...">
            <a:extLst>
              <a:ext uri="{FF2B5EF4-FFF2-40B4-BE49-F238E27FC236}">
                <a16:creationId xmlns:a16="http://schemas.microsoft.com/office/drawing/2014/main" id="{2C8A2644-E7A4-04DA-D6BC-480415E04DB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369733" y="1188293"/>
            <a:ext cx="2962365" cy="1948182"/>
          </a:xfrm>
          <a:prstGeom prst="rect">
            <a:avLst/>
          </a:prstGeom>
          <a:extLst>
            <a:ext uri="{909E8E84-426E-40DD-AFC4-6F175D3DCCD1}">
              <a14:hiddenFill xmlns:a14="http://schemas.microsoft.com/office/drawing/2010/main">
                <a:solidFill>
                  <a:srgbClr val="FFFFFF"/>
                </a:solidFill>
              </a14:hiddenFill>
            </a:ext>
          </a:extLst>
        </p:spPr>
      </p:pic>
      <p:pic>
        <p:nvPicPr>
          <p:cNvPr id="2056" name="Picture 8" descr="Rosa Parks Biography - Childhood, Life Achievements &amp; Timeline">
            <a:extLst>
              <a:ext uri="{FF2B5EF4-FFF2-40B4-BE49-F238E27FC236}">
                <a16:creationId xmlns:a16="http://schemas.microsoft.com/office/drawing/2014/main" id="{DD565081-3494-E18F-DFF2-654A2975C9D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369733" y="3210719"/>
            <a:ext cx="2962365" cy="2458986"/>
          </a:xfrm>
          <a:prstGeom prst="rect">
            <a:avLst/>
          </a:prstGeom>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B369248B-C40A-0198-71AA-43182D40F53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9551" r="30150"/>
          <a:stretch/>
        </p:blipFill>
        <p:spPr bwMode="auto">
          <a:xfrm>
            <a:off x="6494641" y="1181970"/>
            <a:ext cx="2760608" cy="4558430"/>
          </a:xfrm>
          <a:prstGeom prst="rect">
            <a:avLst/>
          </a:prstGeom>
          <a:extLst>
            <a:ext uri="{909E8E84-426E-40DD-AFC4-6F175D3DCCD1}">
              <a14:hiddenFill xmlns:a14="http://schemas.microsoft.com/office/drawing/2010/main">
                <a:solidFill>
                  <a:srgbClr val="FFFFFF"/>
                </a:solidFill>
              </a14:hiddenFill>
            </a:ext>
          </a:extLst>
        </p:spPr>
      </p:pic>
      <p:pic>
        <p:nvPicPr>
          <p:cNvPr id="2062" name="Picture 14" descr="Vladimir Putin‬‬ | Nouvelles français et allemand">
            <a:extLst>
              <a:ext uri="{FF2B5EF4-FFF2-40B4-BE49-F238E27FC236}">
                <a16:creationId xmlns:a16="http://schemas.microsoft.com/office/drawing/2014/main" id="{B5905B3D-F3DE-4AEB-BA62-A5C102FB4CB5}"/>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444437" y="1188293"/>
            <a:ext cx="2104096" cy="1557655"/>
          </a:xfrm>
          <a:prstGeom prst="rect">
            <a:avLst/>
          </a:prstGeom>
          <a:extLst>
            <a:ext uri="{909E8E84-426E-40DD-AFC4-6F175D3DCCD1}">
              <a14:hiddenFill xmlns:a14="http://schemas.microsoft.com/office/drawing/2010/main">
                <a:solidFill>
                  <a:srgbClr val="FFFFFF"/>
                </a:solidFill>
              </a14:hiddenFill>
            </a:ext>
          </a:extLst>
        </p:spPr>
      </p:pic>
      <p:pic>
        <p:nvPicPr>
          <p:cNvPr id="2052" name="Picture 4" descr="Welcome to the Fourth Reich: Donald Trump's assault on the rule of law ...">
            <a:extLst>
              <a:ext uri="{FF2B5EF4-FFF2-40B4-BE49-F238E27FC236}">
                <a16:creationId xmlns:a16="http://schemas.microsoft.com/office/drawing/2014/main" id="{AB3296B7-9F2B-496B-30FD-6EBD1D90E379}"/>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9444437" y="2820192"/>
            <a:ext cx="2104096" cy="1395801"/>
          </a:xfrm>
          <a:prstGeom prst="rect">
            <a:avLst/>
          </a:prstGeom>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C54CB233-028B-A4EC-FA89-E0FCDE9B37FA}"/>
              </a:ext>
            </a:extLst>
          </p:cNvPr>
          <p:cNvPicPr>
            <a:picLocks noChangeAspect="1" noChangeArrowheads="1"/>
          </p:cNvPicPr>
          <p:nvPr/>
        </p:nvPicPr>
        <p:blipFill>
          <a:blip r:embed="rId9" cstate="screen">
            <a:extLst>
              <a:ext uri="{28A0092B-C50C-407E-A947-70E740481C1C}">
                <a14:useLocalDpi xmlns:a14="http://schemas.microsoft.com/office/drawing/2010/main"/>
              </a:ext>
              <a:ext uri="{837473B0-CC2E-450A-ABE3-18F120FF3D39}">
                <a1611:picAttrSrcUrl xmlns:a1611="http://schemas.microsoft.com/office/drawing/2016/11/main" r:id="rId10"/>
              </a:ext>
            </a:extLst>
          </a:blip>
          <a:srcRect/>
          <a:stretch/>
        </p:blipFill>
        <p:spPr bwMode="auto">
          <a:xfrm>
            <a:off x="9461884" y="4290237"/>
            <a:ext cx="2069202" cy="1379468"/>
          </a:xfrm>
          <a:prstGeom prst="rect">
            <a:avLst/>
          </a:prstGeom>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4C8D6E5-15F8-77A1-37DA-D54BD780C398}"/>
              </a:ext>
            </a:extLst>
          </p:cNvPr>
          <p:cNvSpPr txBox="1"/>
          <p:nvPr/>
        </p:nvSpPr>
        <p:spPr>
          <a:xfrm>
            <a:off x="9461884" y="5669705"/>
            <a:ext cx="2069202" cy="369332"/>
          </a:xfrm>
          <a:prstGeom prst="rect">
            <a:avLst/>
          </a:prstGeom>
          <a:noFill/>
        </p:spPr>
        <p:txBody>
          <a:bodyPr wrap="square" rtlCol="0">
            <a:spAutoFit/>
          </a:bodyPr>
          <a:lstStyle/>
          <a:p>
            <a:r>
              <a:rPr lang="en-IE" sz="900">
                <a:hlinkClick r:id="rId10" tooltip="https://www.middleeastmonitor.com/20180423-frances-macron-says-he-has-no-plan-b-for-iran-nuclear-deal/"/>
              </a:rPr>
              <a:t>This Photo</a:t>
            </a:r>
            <a:r>
              <a:rPr lang="en-IE" sz="900"/>
              <a:t> by Unknown Author is licensed under </a:t>
            </a:r>
            <a:r>
              <a:rPr lang="en-IE" sz="900">
                <a:hlinkClick r:id="rId11" tooltip="https://creativecommons.org/licenses/by-nc-sa/3.0/"/>
              </a:rPr>
              <a:t>CC BY-SA-NC</a:t>
            </a:r>
            <a:endParaRPr lang="en-IE" sz="900"/>
          </a:p>
        </p:txBody>
      </p:sp>
      <p:pic>
        <p:nvPicPr>
          <p:cNvPr id="3078" name="Picture 6" descr="Holly Cairns committed to leading party into election as she announces ...">
            <a:extLst>
              <a:ext uri="{FF2B5EF4-FFF2-40B4-BE49-F238E27FC236}">
                <a16:creationId xmlns:a16="http://schemas.microsoft.com/office/drawing/2014/main" id="{94F394F6-5933-E2B9-653D-3B71A9A0D7ED}"/>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9427" r="17185"/>
          <a:stretch/>
        </p:blipFill>
        <p:spPr bwMode="auto">
          <a:xfrm>
            <a:off x="643467" y="3546801"/>
            <a:ext cx="2624872" cy="2382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59059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95819-528E-455D-FAB9-EA71552AA012}"/>
              </a:ext>
            </a:extLst>
          </p:cNvPr>
          <p:cNvSpPr>
            <a:spLocks noGrp="1"/>
          </p:cNvSpPr>
          <p:nvPr>
            <p:ph type="title"/>
          </p:nvPr>
        </p:nvSpPr>
        <p:spPr/>
        <p:txBody>
          <a:bodyPr/>
          <a:lstStyle/>
          <a:p>
            <a:r>
              <a:rPr lang="en-IE"/>
              <a:t>Many theories of leadership</a:t>
            </a:r>
            <a:endParaRPr lang="en-GB"/>
          </a:p>
        </p:txBody>
      </p:sp>
      <p:sp>
        <p:nvSpPr>
          <p:cNvPr id="3" name="Content Placeholder 2">
            <a:extLst>
              <a:ext uri="{FF2B5EF4-FFF2-40B4-BE49-F238E27FC236}">
                <a16:creationId xmlns:a16="http://schemas.microsoft.com/office/drawing/2014/main" id="{6E98713D-F815-AABC-5E12-81F4E6AB1D53}"/>
              </a:ext>
            </a:extLst>
          </p:cNvPr>
          <p:cNvSpPr>
            <a:spLocks noGrp="1"/>
          </p:cNvSpPr>
          <p:nvPr>
            <p:ph idx="1"/>
          </p:nvPr>
        </p:nvSpPr>
        <p:spPr/>
        <p:txBody>
          <a:bodyPr anchor="ctr"/>
          <a:lstStyle/>
          <a:p>
            <a:r>
              <a:rPr lang="en-IE" dirty="0"/>
              <a:t>We can’t set your leadership style, but…</a:t>
            </a:r>
          </a:p>
          <a:p>
            <a:r>
              <a:rPr lang="en-IE" dirty="0"/>
              <a:t>The most critical skills for ethical effective leadership are essentially human skills</a:t>
            </a:r>
          </a:p>
          <a:p>
            <a:r>
              <a:rPr lang="en-IE" dirty="0"/>
              <a:t>We consider ‘</a:t>
            </a:r>
            <a:r>
              <a:rPr lang="en-IE" i="1" dirty="0"/>
              <a:t>Relational Leadership</a:t>
            </a:r>
            <a:r>
              <a:rPr lang="en-IE" dirty="0"/>
              <a:t>’ to be an effective way to manage a dynamic team.</a:t>
            </a:r>
          </a:p>
          <a:p>
            <a:r>
              <a:rPr lang="en-IE" dirty="0"/>
              <a:t>It’s a big theory, but we can summarise it.</a:t>
            </a:r>
          </a:p>
          <a:p>
            <a:pPr marL="0" indent="0">
              <a:buNone/>
            </a:pPr>
            <a:endParaRPr lang="en-GB" dirty="0"/>
          </a:p>
        </p:txBody>
      </p:sp>
    </p:spTree>
    <p:extLst>
      <p:ext uri="{BB962C8B-B14F-4D97-AF65-F5344CB8AC3E}">
        <p14:creationId xmlns:p14="http://schemas.microsoft.com/office/powerpoint/2010/main" val="13749425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A004D-DFB8-3DCA-B92E-74217FE75E50}"/>
              </a:ext>
            </a:extLst>
          </p:cNvPr>
          <p:cNvSpPr>
            <a:spLocks noGrp="1"/>
          </p:cNvSpPr>
          <p:nvPr>
            <p:ph type="title"/>
          </p:nvPr>
        </p:nvSpPr>
        <p:spPr/>
        <p:txBody>
          <a:bodyPr/>
          <a:lstStyle/>
          <a:p>
            <a:r>
              <a:rPr lang="en-IE" dirty="0"/>
              <a:t>Relational Leadership: Inclusivity</a:t>
            </a:r>
            <a:endParaRPr lang="en-GB" dirty="0"/>
          </a:p>
        </p:txBody>
      </p:sp>
      <p:sp>
        <p:nvSpPr>
          <p:cNvPr id="3" name="Content Placeholder 2">
            <a:extLst>
              <a:ext uri="{FF2B5EF4-FFF2-40B4-BE49-F238E27FC236}">
                <a16:creationId xmlns:a16="http://schemas.microsoft.com/office/drawing/2014/main" id="{66DAB312-1694-9326-558F-4E35EDF72E6C}"/>
              </a:ext>
            </a:extLst>
          </p:cNvPr>
          <p:cNvSpPr>
            <a:spLocks noGrp="1"/>
          </p:cNvSpPr>
          <p:nvPr>
            <p:ph sz="half" idx="1"/>
          </p:nvPr>
        </p:nvSpPr>
        <p:spPr/>
        <p:txBody>
          <a:bodyPr/>
          <a:lstStyle/>
          <a:p>
            <a:r>
              <a:rPr lang="en-IE" dirty="0"/>
              <a:t>Foster a sense of belonging in the team</a:t>
            </a:r>
          </a:p>
          <a:p>
            <a:r>
              <a:rPr lang="en-IE" dirty="0"/>
              <a:t>Value diverse points of view, especially if they’re challenging</a:t>
            </a:r>
          </a:p>
          <a:p>
            <a:r>
              <a:rPr lang="en-IE" dirty="0"/>
              <a:t>Respecting the minds in the room</a:t>
            </a:r>
          </a:p>
          <a:p>
            <a:r>
              <a:rPr lang="en-IE" dirty="0"/>
              <a:t>Every member of the group is valuable</a:t>
            </a:r>
            <a:endParaRPr lang="en-GB" dirty="0"/>
          </a:p>
        </p:txBody>
      </p:sp>
      <p:graphicFrame>
        <p:nvGraphicFramePr>
          <p:cNvPr id="6" name="Content Placeholder 3">
            <a:extLst>
              <a:ext uri="{FF2B5EF4-FFF2-40B4-BE49-F238E27FC236}">
                <a16:creationId xmlns:a16="http://schemas.microsoft.com/office/drawing/2014/main" id="{334FC241-45DA-4BD8-5193-78403740C226}"/>
              </a:ext>
            </a:extLst>
          </p:cNvPr>
          <p:cNvGraphicFramePr>
            <a:graphicFrameLocks noGrp="1"/>
          </p:cNvGraphicFramePr>
          <p:nvPr>
            <p:ph sz="half" idx="2"/>
            <p:extLst>
              <p:ext uri="{D42A27DB-BD31-4B8C-83A1-F6EECF244321}">
                <p14:modId xmlns:p14="http://schemas.microsoft.com/office/powerpoint/2010/main" val="1325022645"/>
              </p:ext>
            </p:extLst>
          </p:nvPr>
        </p:nvGraphicFramePr>
        <p:xfrm>
          <a:off x="6172200" y="1825625"/>
          <a:ext cx="5181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898088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2B886-2428-F83F-9126-7A391842E48B}"/>
              </a:ext>
            </a:extLst>
          </p:cNvPr>
          <p:cNvSpPr>
            <a:spLocks noGrp="1"/>
          </p:cNvSpPr>
          <p:nvPr>
            <p:ph type="title"/>
          </p:nvPr>
        </p:nvSpPr>
        <p:spPr/>
        <p:txBody>
          <a:bodyPr/>
          <a:lstStyle/>
          <a:p>
            <a:r>
              <a:rPr lang="en-IE" dirty="0"/>
              <a:t>Relational Leadership: Empowering</a:t>
            </a:r>
            <a:endParaRPr lang="en-GB" dirty="0"/>
          </a:p>
        </p:txBody>
      </p:sp>
      <p:sp>
        <p:nvSpPr>
          <p:cNvPr id="3" name="Content Placeholder 2">
            <a:extLst>
              <a:ext uri="{FF2B5EF4-FFF2-40B4-BE49-F238E27FC236}">
                <a16:creationId xmlns:a16="http://schemas.microsoft.com/office/drawing/2014/main" id="{F7A13280-E3D2-FA9F-5F5C-79D2E5FBE7FB}"/>
              </a:ext>
            </a:extLst>
          </p:cNvPr>
          <p:cNvSpPr>
            <a:spLocks noGrp="1"/>
          </p:cNvSpPr>
          <p:nvPr>
            <p:ph sz="half" idx="1"/>
          </p:nvPr>
        </p:nvSpPr>
        <p:spPr/>
        <p:txBody>
          <a:bodyPr>
            <a:normAutofit fontScale="92500" lnSpcReduction="10000"/>
          </a:bodyPr>
          <a:lstStyle/>
          <a:p>
            <a:r>
              <a:rPr lang="en-IE" dirty="0"/>
              <a:t>Trust your team to work independently</a:t>
            </a:r>
          </a:p>
          <a:p>
            <a:r>
              <a:rPr lang="en-IE" dirty="0"/>
              <a:t>Trust your team to ask for help when needed</a:t>
            </a:r>
          </a:p>
          <a:p>
            <a:r>
              <a:rPr lang="en-IE" dirty="0"/>
              <a:t>Delegate in a way that shows confidence in the team</a:t>
            </a:r>
          </a:p>
          <a:p>
            <a:r>
              <a:rPr lang="en-IE" dirty="0"/>
              <a:t>Don’t </a:t>
            </a:r>
            <a:r>
              <a:rPr lang="en-IE" dirty="0" err="1"/>
              <a:t>miocromanage</a:t>
            </a:r>
            <a:endParaRPr lang="en-IE" dirty="0"/>
          </a:p>
          <a:p>
            <a:r>
              <a:rPr lang="en-IE" dirty="0"/>
              <a:t>Encourage the team to make good decisions and consider how the decision making affects the whole organisation</a:t>
            </a:r>
            <a:endParaRPr lang="en-GB" dirty="0"/>
          </a:p>
        </p:txBody>
      </p:sp>
      <p:graphicFrame>
        <p:nvGraphicFramePr>
          <p:cNvPr id="5" name="Content Placeholder 3">
            <a:extLst>
              <a:ext uri="{FF2B5EF4-FFF2-40B4-BE49-F238E27FC236}">
                <a16:creationId xmlns:a16="http://schemas.microsoft.com/office/drawing/2014/main" id="{C6E9B468-CD5F-DD46-3839-120A53DDCCEA}"/>
              </a:ext>
            </a:extLst>
          </p:cNvPr>
          <p:cNvGraphicFramePr>
            <a:graphicFrameLocks noGrp="1"/>
          </p:cNvGraphicFramePr>
          <p:nvPr>
            <p:ph sz="half" idx="2"/>
            <p:extLst>
              <p:ext uri="{D42A27DB-BD31-4B8C-83A1-F6EECF244321}">
                <p14:modId xmlns:p14="http://schemas.microsoft.com/office/powerpoint/2010/main" val="3928406654"/>
              </p:ext>
            </p:extLst>
          </p:nvPr>
        </p:nvGraphicFramePr>
        <p:xfrm>
          <a:off x="6172200" y="1825625"/>
          <a:ext cx="5181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54295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772DC-552B-3B89-1CE5-ACDB9E1D8919}"/>
              </a:ext>
            </a:extLst>
          </p:cNvPr>
          <p:cNvSpPr>
            <a:spLocks noGrp="1"/>
          </p:cNvSpPr>
          <p:nvPr>
            <p:ph type="title"/>
          </p:nvPr>
        </p:nvSpPr>
        <p:spPr/>
        <p:txBody>
          <a:bodyPr/>
          <a:lstStyle/>
          <a:p>
            <a:r>
              <a:rPr lang="en-IE" dirty="0"/>
              <a:t>Relational Leadership : Process Orientation</a:t>
            </a:r>
            <a:endParaRPr lang="en-GB" dirty="0"/>
          </a:p>
        </p:txBody>
      </p:sp>
      <p:sp>
        <p:nvSpPr>
          <p:cNvPr id="3" name="Content Placeholder 2">
            <a:extLst>
              <a:ext uri="{FF2B5EF4-FFF2-40B4-BE49-F238E27FC236}">
                <a16:creationId xmlns:a16="http://schemas.microsoft.com/office/drawing/2014/main" id="{A5C82470-76BD-B981-D0A7-87984DD80FDD}"/>
              </a:ext>
            </a:extLst>
          </p:cNvPr>
          <p:cNvSpPr>
            <a:spLocks noGrp="1"/>
          </p:cNvSpPr>
          <p:nvPr>
            <p:ph sz="half" idx="1"/>
          </p:nvPr>
        </p:nvSpPr>
        <p:spPr/>
        <p:txBody>
          <a:bodyPr anchor="ctr"/>
          <a:lstStyle/>
          <a:p>
            <a:r>
              <a:rPr lang="en-IE" dirty="0"/>
              <a:t>Agrees performance goals with the team</a:t>
            </a:r>
          </a:p>
          <a:p>
            <a:r>
              <a:rPr lang="en-IE" dirty="0"/>
              <a:t>Agrees how the team will work together</a:t>
            </a:r>
          </a:p>
          <a:p>
            <a:r>
              <a:rPr lang="en-IE" dirty="0"/>
              <a:t>Upholds the rules in place to ensure others do, too</a:t>
            </a:r>
          </a:p>
          <a:p>
            <a:r>
              <a:rPr lang="en-IE" dirty="0"/>
              <a:t>Flexibility within the processes</a:t>
            </a:r>
          </a:p>
          <a:p>
            <a:pPr marL="0" indent="0">
              <a:buNone/>
            </a:pPr>
            <a:endParaRPr lang="en-GB" dirty="0"/>
          </a:p>
        </p:txBody>
      </p:sp>
      <p:graphicFrame>
        <p:nvGraphicFramePr>
          <p:cNvPr id="5" name="Content Placeholder 3">
            <a:extLst>
              <a:ext uri="{FF2B5EF4-FFF2-40B4-BE49-F238E27FC236}">
                <a16:creationId xmlns:a16="http://schemas.microsoft.com/office/drawing/2014/main" id="{F144F3A3-D9F1-6E13-BEAA-F4A417BB13FA}"/>
              </a:ext>
            </a:extLst>
          </p:cNvPr>
          <p:cNvGraphicFramePr>
            <a:graphicFrameLocks noGrp="1"/>
          </p:cNvGraphicFramePr>
          <p:nvPr>
            <p:ph sz="half" idx="2"/>
            <p:extLst>
              <p:ext uri="{D42A27DB-BD31-4B8C-83A1-F6EECF244321}">
                <p14:modId xmlns:p14="http://schemas.microsoft.com/office/powerpoint/2010/main" val="1540614829"/>
              </p:ext>
            </p:extLst>
          </p:nvPr>
        </p:nvGraphicFramePr>
        <p:xfrm>
          <a:off x="6172200" y="1825625"/>
          <a:ext cx="5181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853571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FC9F9-4138-EB78-8637-A94D8398F7C3}"/>
              </a:ext>
            </a:extLst>
          </p:cNvPr>
          <p:cNvSpPr>
            <a:spLocks noGrp="1"/>
          </p:cNvSpPr>
          <p:nvPr>
            <p:ph type="title"/>
          </p:nvPr>
        </p:nvSpPr>
        <p:spPr/>
        <p:txBody>
          <a:bodyPr/>
          <a:lstStyle/>
          <a:p>
            <a:r>
              <a:rPr lang="en-GB" dirty="0"/>
              <a:t>What do we want to get from SUT?</a:t>
            </a:r>
          </a:p>
        </p:txBody>
      </p:sp>
      <p:sp>
        <p:nvSpPr>
          <p:cNvPr id="5" name="Text Placeholder 4">
            <a:extLst>
              <a:ext uri="{FF2B5EF4-FFF2-40B4-BE49-F238E27FC236}">
                <a16:creationId xmlns:a16="http://schemas.microsoft.com/office/drawing/2014/main" id="{10269BA2-A698-B83E-2585-2A2174912C90}"/>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5225248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9D2C4-F9AB-6320-6398-162EAB4CC55D}"/>
              </a:ext>
            </a:extLst>
          </p:cNvPr>
          <p:cNvSpPr>
            <a:spLocks noGrp="1"/>
          </p:cNvSpPr>
          <p:nvPr>
            <p:ph type="title"/>
          </p:nvPr>
        </p:nvSpPr>
        <p:spPr/>
        <p:txBody>
          <a:bodyPr/>
          <a:lstStyle/>
          <a:p>
            <a:r>
              <a:rPr lang="en-IE" dirty="0"/>
              <a:t>Relational Leadership : Purposeful</a:t>
            </a:r>
            <a:endParaRPr lang="en-GB" dirty="0"/>
          </a:p>
        </p:txBody>
      </p:sp>
      <p:sp>
        <p:nvSpPr>
          <p:cNvPr id="3" name="Content Placeholder 2">
            <a:extLst>
              <a:ext uri="{FF2B5EF4-FFF2-40B4-BE49-F238E27FC236}">
                <a16:creationId xmlns:a16="http://schemas.microsoft.com/office/drawing/2014/main" id="{B040D239-84EA-3B24-477F-E9FB573F5A4B}"/>
              </a:ext>
            </a:extLst>
          </p:cNvPr>
          <p:cNvSpPr>
            <a:spLocks noGrp="1"/>
          </p:cNvSpPr>
          <p:nvPr>
            <p:ph sz="half" idx="1"/>
          </p:nvPr>
        </p:nvSpPr>
        <p:spPr/>
        <p:txBody>
          <a:bodyPr/>
          <a:lstStyle/>
          <a:p>
            <a:r>
              <a:rPr lang="en-IE" dirty="0"/>
              <a:t>Leaders align their decisions with their </a:t>
            </a:r>
            <a:r>
              <a:rPr lang="en-IE" i="1" dirty="0"/>
              <a:t>personal sense of purpose</a:t>
            </a:r>
          </a:p>
          <a:p>
            <a:r>
              <a:rPr lang="en-IE" dirty="0"/>
              <a:t>Make their sense of purpose obvious to team members so important decisions are clear and predictable </a:t>
            </a:r>
          </a:p>
          <a:p>
            <a:r>
              <a:rPr lang="en-IE" dirty="0"/>
              <a:t>Agrees a common ground and common goals</a:t>
            </a:r>
            <a:endParaRPr lang="en-GB" dirty="0"/>
          </a:p>
        </p:txBody>
      </p:sp>
      <p:graphicFrame>
        <p:nvGraphicFramePr>
          <p:cNvPr id="5" name="Content Placeholder 3">
            <a:extLst>
              <a:ext uri="{FF2B5EF4-FFF2-40B4-BE49-F238E27FC236}">
                <a16:creationId xmlns:a16="http://schemas.microsoft.com/office/drawing/2014/main" id="{25A68555-8EF2-80CC-5571-7248A387C347}"/>
              </a:ext>
            </a:extLst>
          </p:cNvPr>
          <p:cNvGraphicFramePr>
            <a:graphicFrameLocks noGrp="1"/>
          </p:cNvGraphicFramePr>
          <p:nvPr>
            <p:ph sz="half" idx="2"/>
            <p:extLst>
              <p:ext uri="{D42A27DB-BD31-4B8C-83A1-F6EECF244321}">
                <p14:modId xmlns:p14="http://schemas.microsoft.com/office/powerpoint/2010/main" val="2591278672"/>
              </p:ext>
            </p:extLst>
          </p:nvPr>
        </p:nvGraphicFramePr>
        <p:xfrm>
          <a:off x="6172200" y="1825625"/>
          <a:ext cx="5181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501134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A0663-9463-52B8-B275-40844ABEE07A}"/>
              </a:ext>
            </a:extLst>
          </p:cNvPr>
          <p:cNvSpPr>
            <a:spLocks noGrp="1"/>
          </p:cNvSpPr>
          <p:nvPr>
            <p:ph type="title"/>
          </p:nvPr>
        </p:nvSpPr>
        <p:spPr/>
        <p:txBody>
          <a:bodyPr/>
          <a:lstStyle/>
          <a:p>
            <a:r>
              <a:rPr lang="en-IE" dirty="0"/>
              <a:t>Relational Leadership : Ethical</a:t>
            </a:r>
            <a:endParaRPr lang="en-GB" dirty="0"/>
          </a:p>
        </p:txBody>
      </p:sp>
      <p:sp>
        <p:nvSpPr>
          <p:cNvPr id="3" name="Content Placeholder 2">
            <a:extLst>
              <a:ext uri="{FF2B5EF4-FFF2-40B4-BE49-F238E27FC236}">
                <a16:creationId xmlns:a16="http://schemas.microsoft.com/office/drawing/2014/main" id="{4BEDC386-56E2-2170-1081-B383E8285EBE}"/>
              </a:ext>
            </a:extLst>
          </p:cNvPr>
          <p:cNvSpPr>
            <a:spLocks noGrp="1"/>
          </p:cNvSpPr>
          <p:nvPr>
            <p:ph sz="half" idx="1"/>
          </p:nvPr>
        </p:nvSpPr>
        <p:spPr/>
        <p:txBody>
          <a:bodyPr/>
          <a:lstStyle/>
          <a:p>
            <a:r>
              <a:rPr lang="en-IE"/>
              <a:t>Strong relationships stand on a foundation of trust</a:t>
            </a:r>
          </a:p>
          <a:p>
            <a:r>
              <a:rPr lang="en-IE"/>
              <a:t>Team effectiveness flourishes in a fair environment</a:t>
            </a:r>
          </a:p>
          <a:p>
            <a:r>
              <a:rPr lang="en-IE"/>
              <a:t>Honesty, integrity and humility</a:t>
            </a:r>
          </a:p>
          <a:p>
            <a:r>
              <a:rPr lang="en-IE"/>
              <a:t>Adheres to high standards and expects others to do the same</a:t>
            </a:r>
            <a:endParaRPr lang="en-GB"/>
          </a:p>
        </p:txBody>
      </p:sp>
      <p:graphicFrame>
        <p:nvGraphicFramePr>
          <p:cNvPr id="5" name="Content Placeholder 3">
            <a:extLst>
              <a:ext uri="{FF2B5EF4-FFF2-40B4-BE49-F238E27FC236}">
                <a16:creationId xmlns:a16="http://schemas.microsoft.com/office/drawing/2014/main" id="{A1065745-5E78-B6BA-7CBE-E68DBD0F0FB4}"/>
              </a:ext>
            </a:extLst>
          </p:cNvPr>
          <p:cNvGraphicFramePr>
            <a:graphicFrameLocks noGrp="1"/>
          </p:cNvGraphicFramePr>
          <p:nvPr>
            <p:ph sz="half" idx="2"/>
            <p:extLst>
              <p:ext uri="{D42A27DB-BD31-4B8C-83A1-F6EECF244321}">
                <p14:modId xmlns:p14="http://schemas.microsoft.com/office/powerpoint/2010/main" val="1385738273"/>
              </p:ext>
            </p:extLst>
          </p:nvPr>
        </p:nvGraphicFramePr>
        <p:xfrm>
          <a:off x="6172200" y="1825625"/>
          <a:ext cx="5181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353803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FBB0A-ADB6-FAA4-4D96-891412E04816}"/>
              </a:ext>
            </a:extLst>
          </p:cNvPr>
          <p:cNvSpPr>
            <a:spLocks noGrp="1"/>
          </p:cNvSpPr>
          <p:nvPr>
            <p:ph type="title"/>
          </p:nvPr>
        </p:nvSpPr>
        <p:spPr/>
        <p:txBody>
          <a:bodyPr/>
          <a:lstStyle/>
          <a:p>
            <a:r>
              <a:rPr lang="en-IE" dirty="0"/>
              <a:t>Relational Leadership : Accountable</a:t>
            </a:r>
            <a:endParaRPr lang="en-GB" dirty="0"/>
          </a:p>
        </p:txBody>
      </p:sp>
      <p:sp>
        <p:nvSpPr>
          <p:cNvPr id="3" name="Content Placeholder 2">
            <a:extLst>
              <a:ext uri="{FF2B5EF4-FFF2-40B4-BE49-F238E27FC236}">
                <a16:creationId xmlns:a16="http://schemas.microsoft.com/office/drawing/2014/main" id="{04D40E82-FEF2-F936-0AA3-8228FBA38058}"/>
              </a:ext>
            </a:extLst>
          </p:cNvPr>
          <p:cNvSpPr>
            <a:spLocks noGrp="1"/>
          </p:cNvSpPr>
          <p:nvPr>
            <p:ph sz="half" idx="1"/>
          </p:nvPr>
        </p:nvSpPr>
        <p:spPr/>
        <p:txBody>
          <a:bodyPr/>
          <a:lstStyle/>
          <a:p>
            <a:endParaRPr lang="en-IE" dirty="0"/>
          </a:p>
          <a:p>
            <a:r>
              <a:rPr lang="en-IE" dirty="0"/>
              <a:t>Nobody has anything to fear from accountability</a:t>
            </a:r>
          </a:p>
          <a:p>
            <a:r>
              <a:rPr lang="en-IE" dirty="0"/>
              <a:t>When we fail to meet our objective, we analyse why and refine our plan</a:t>
            </a:r>
          </a:p>
          <a:p>
            <a:r>
              <a:rPr lang="en-IE" dirty="0"/>
              <a:t>By being open and honest we receive respect and trust</a:t>
            </a:r>
            <a:endParaRPr lang="en-GB" dirty="0"/>
          </a:p>
        </p:txBody>
      </p:sp>
      <p:graphicFrame>
        <p:nvGraphicFramePr>
          <p:cNvPr id="5" name="Content Placeholder 3">
            <a:extLst>
              <a:ext uri="{FF2B5EF4-FFF2-40B4-BE49-F238E27FC236}">
                <a16:creationId xmlns:a16="http://schemas.microsoft.com/office/drawing/2014/main" id="{8DE0CF16-4A08-7222-038A-B0DBE9026CEF}"/>
              </a:ext>
            </a:extLst>
          </p:cNvPr>
          <p:cNvGraphicFramePr>
            <a:graphicFrameLocks noGrp="1"/>
          </p:cNvGraphicFramePr>
          <p:nvPr>
            <p:ph sz="half" idx="2"/>
            <p:extLst>
              <p:ext uri="{D42A27DB-BD31-4B8C-83A1-F6EECF244321}">
                <p14:modId xmlns:p14="http://schemas.microsoft.com/office/powerpoint/2010/main" val="1199990635"/>
              </p:ext>
            </p:extLst>
          </p:nvPr>
        </p:nvGraphicFramePr>
        <p:xfrm>
          <a:off x="6172200" y="1825625"/>
          <a:ext cx="5181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2616314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A2C36-1049-D3F2-26AC-9275F4220561}"/>
              </a:ext>
            </a:extLst>
          </p:cNvPr>
          <p:cNvSpPr>
            <a:spLocks noGrp="1"/>
          </p:cNvSpPr>
          <p:nvPr>
            <p:ph type="title"/>
          </p:nvPr>
        </p:nvSpPr>
        <p:spPr/>
        <p:txBody>
          <a:bodyPr/>
          <a:lstStyle/>
          <a:p>
            <a:r>
              <a:rPr lang="en-GB" dirty="0"/>
              <a:t>The Nolan Principles </a:t>
            </a:r>
          </a:p>
        </p:txBody>
      </p:sp>
      <p:sp>
        <p:nvSpPr>
          <p:cNvPr id="3" name="Content Placeholder 2">
            <a:extLst>
              <a:ext uri="{FF2B5EF4-FFF2-40B4-BE49-F238E27FC236}">
                <a16:creationId xmlns:a16="http://schemas.microsoft.com/office/drawing/2014/main" id="{6736A502-6E11-C24C-14FC-D3A78AF416C3}"/>
              </a:ext>
            </a:extLst>
          </p:cNvPr>
          <p:cNvSpPr>
            <a:spLocks noGrp="1"/>
          </p:cNvSpPr>
          <p:nvPr>
            <p:ph sz="half" idx="1"/>
          </p:nvPr>
        </p:nvSpPr>
        <p:spPr/>
        <p:txBody>
          <a:bodyPr>
            <a:normAutofit fontScale="70000" lnSpcReduction="20000"/>
          </a:bodyPr>
          <a:lstStyle/>
          <a:p>
            <a:pPr marL="0" indent="0">
              <a:buNone/>
            </a:pPr>
            <a:r>
              <a:rPr lang="en-GB" dirty="0">
                <a:solidFill>
                  <a:srgbClr val="FF0000"/>
                </a:solidFill>
              </a:rPr>
              <a:t>Selflessness</a:t>
            </a:r>
            <a:r>
              <a:rPr lang="en-GB" dirty="0"/>
              <a:t> should take decisions solely in terms of the student interest. They should not do so in order to gain financial or other material benefits for themselves, their family, or their friends. </a:t>
            </a:r>
          </a:p>
          <a:p>
            <a:pPr marL="0" indent="0">
              <a:buNone/>
            </a:pPr>
            <a:r>
              <a:rPr lang="en-GB" dirty="0">
                <a:solidFill>
                  <a:srgbClr val="FF0000"/>
                </a:solidFill>
              </a:rPr>
              <a:t>Integrity</a:t>
            </a:r>
            <a:r>
              <a:rPr lang="en-GB" dirty="0"/>
              <a:t> should not place themselves under any financial or other obligation to outside individuals or organisations that might influence them in the performance of their duties. </a:t>
            </a:r>
          </a:p>
          <a:p>
            <a:pPr marL="0" indent="0">
              <a:buNone/>
            </a:pPr>
            <a:r>
              <a:rPr lang="en-GB" dirty="0">
                <a:solidFill>
                  <a:srgbClr val="FF0000"/>
                </a:solidFill>
              </a:rPr>
              <a:t>Objectivity</a:t>
            </a:r>
            <a:r>
              <a:rPr lang="en-GB" dirty="0"/>
              <a:t> In carrying out SU business, including making appointments, awarding contracts, or recommending individuals for rewards and benefits, you must make choices on merit. </a:t>
            </a:r>
          </a:p>
          <a:p>
            <a:endParaRPr lang="en-GB" dirty="0"/>
          </a:p>
        </p:txBody>
      </p:sp>
      <p:sp>
        <p:nvSpPr>
          <p:cNvPr id="4" name="Content Placeholder 3">
            <a:extLst>
              <a:ext uri="{FF2B5EF4-FFF2-40B4-BE49-F238E27FC236}">
                <a16:creationId xmlns:a16="http://schemas.microsoft.com/office/drawing/2014/main" id="{0F3A3098-9FB0-F99A-9911-B3A6BE79FE87}"/>
              </a:ext>
            </a:extLst>
          </p:cNvPr>
          <p:cNvSpPr>
            <a:spLocks noGrp="1"/>
          </p:cNvSpPr>
          <p:nvPr>
            <p:ph sz="half" idx="2"/>
          </p:nvPr>
        </p:nvSpPr>
        <p:spPr/>
        <p:txBody>
          <a:bodyPr>
            <a:normAutofit fontScale="70000" lnSpcReduction="20000"/>
          </a:bodyPr>
          <a:lstStyle/>
          <a:p>
            <a:pPr marL="0" indent="0">
              <a:buNone/>
            </a:pPr>
            <a:r>
              <a:rPr lang="en-GB" dirty="0">
                <a:solidFill>
                  <a:srgbClr val="FF0000"/>
                </a:solidFill>
              </a:rPr>
              <a:t>Accountability</a:t>
            </a:r>
            <a:r>
              <a:rPr lang="en-GB" dirty="0"/>
              <a:t> you are accountable for their decisions and actions to your members and must submit themselves to whatever scrutiny is appropriate. </a:t>
            </a:r>
          </a:p>
          <a:p>
            <a:pPr marL="0" indent="0">
              <a:buNone/>
            </a:pPr>
            <a:r>
              <a:rPr lang="en-GB" dirty="0">
                <a:solidFill>
                  <a:srgbClr val="FF0000"/>
                </a:solidFill>
              </a:rPr>
              <a:t>Openness</a:t>
            </a:r>
            <a:r>
              <a:rPr lang="en-GB" dirty="0"/>
              <a:t> should be as open as possible about all the decisions and actions that they take. They should give reasons for their decisions and restrict information only when the wider student interest clearly demands. </a:t>
            </a:r>
          </a:p>
          <a:p>
            <a:pPr marL="0" indent="0">
              <a:buNone/>
            </a:pPr>
            <a:r>
              <a:rPr lang="en-GB" dirty="0">
                <a:solidFill>
                  <a:srgbClr val="FF0000"/>
                </a:solidFill>
              </a:rPr>
              <a:t>Honesty</a:t>
            </a:r>
            <a:r>
              <a:rPr lang="en-GB" dirty="0"/>
              <a:t> a duty to declare any private interests relating to their duties and to take steps to resolve any conflicts arising in a way that protects SU interest. </a:t>
            </a:r>
          </a:p>
          <a:p>
            <a:pPr marL="0" indent="0">
              <a:buNone/>
            </a:pPr>
            <a:r>
              <a:rPr lang="en-GB" dirty="0">
                <a:solidFill>
                  <a:srgbClr val="FF0000"/>
                </a:solidFill>
              </a:rPr>
              <a:t>Leadership</a:t>
            </a:r>
            <a:r>
              <a:rPr lang="en-GB" dirty="0"/>
              <a:t> you should promote and support these principles by leadership and example.</a:t>
            </a:r>
          </a:p>
          <a:p>
            <a:endParaRPr lang="en-GB" dirty="0"/>
          </a:p>
        </p:txBody>
      </p:sp>
    </p:spTree>
    <p:extLst>
      <p:ext uri="{BB962C8B-B14F-4D97-AF65-F5344CB8AC3E}">
        <p14:creationId xmlns:p14="http://schemas.microsoft.com/office/powerpoint/2010/main" val="18114713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1DABD41-21CA-5B4A-8207-A7C9BA233BA9}"/>
              </a:ext>
            </a:extLst>
          </p:cNvPr>
          <p:cNvSpPr>
            <a:spLocks noGrp="1"/>
          </p:cNvSpPr>
          <p:nvPr>
            <p:ph type="title"/>
          </p:nvPr>
        </p:nvSpPr>
        <p:spPr/>
        <p:txBody>
          <a:bodyPr/>
          <a:lstStyle/>
          <a:p>
            <a:r>
              <a:rPr lang="en-IE"/>
              <a:t>A strong foundation for a strong team</a:t>
            </a:r>
            <a:endParaRPr lang="en-GB"/>
          </a:p>
        </p:txBody>
      </p:sp>
      <p:graphicFrame>
        <p:nvGraphicFramePr>
          <p:cNvPr id="4" name="Content Placeholder 3">
            <a:extLst>
              <a:ext uri="{FF2B5EF4-FFF2-40B4-BE49-F238E27FC236}">
                <a16:creationId xmlns:a16="http://schemas.microsoft.com/office/drawing/2014/main" id="{18BE4FD0-699F-1406-B28E-E6B3290933BC}"/>
              </a:ext>
            </a:extLst>
          </p:cNvPr>
          <p:cNvGraphicFramePr>
            <a:graphicFrameLocks noGrp="1"/>
          </p:cNvGraphicFramePr>
          <p:nvPr>
            <p:ph sz="half" idx="1"/>
            <p:extLst>
              <p:ext uri="{D42A27DB-BD31-4B8C-83A1-F6EECF244321}">
                <p14:modId xmlns:p14="http://schemas.microsoft.com/office/powerpoint/2010/main" val="3730521558"/>
              </p:ext>
            </p:extLst>
          </p:nvPr>
        </p:nvGraphicFramePr>
        <p:xfrm>
          <a:off x="838200" y="1825625"/>
          <a:ext cx="5181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ontent Placeholder 5">
            <a:extLst>
              <a:ext uri="{FF2B5EF4-FFF2-40B4-BE49-F238E27FC236}">
                <a16:creationId xmlns:a16="http://schemas.microsoft.com/office/drawing/2014/main" id="{FDEA634C-6174-31D6-1AC1-1012502B2D64}"/>
              </a:ext>
            </a:extLst>
          </p:cNvPr>
          <p:cNvSpPr>
            <a:spLocks noGrp="1"/>
          </p:cNvSpPr>
          <p:nvPr>
            <p:ph sz="half" idx="2"/>
          </p:nvPr>
        </p:nvSpPr>
        <p:spPr/>
        <p:txBody>
          <a:bodyPr>
            <a:normAutofit fontScale="92500" lnSpcReduction="10000"/>
          </a:bodyPr>
          <a:lstStyle/>
          <a:p>
            <a:r>
              <a:rPr lang="en-IE" dirty="0"/>
              <a:t>It’s </a:t>
            </a:r>
            <a:r>
              <a:rPr lang="en-IE" b="1" dirty="0"/>
              <a:t>not enough for the president to be all these things</a:t>
            </a:r>
          </a:p>
          <a:p>
            <a:r>
              <a:rPr lang="en-IE" dirty="0"/>
              <a:t>Each member of the team must commit to ethical leadership of their union. You may need to force them to commit.</a:t>
            </a:r>
          </a:p>
          <a:p>
            <a:r>
              <a:rPr lang="en-IE" dirty="0"/>
              <a:t>Each member of the team must commit to a high standard of engagement</a:t>
            </a:r>
          </a:p>
          <a:p>
            <a:r>
              <a:rPr lang="en-IE" dirty="0"/>
              <a:t>Big decisions flow from your personal commitment to your values</a:t>
            </a:r>
            <a:endParaRPr lang="en-GB" dirty="0"/>
          </a:p>
        </p:txBody>
      </p:sp>
    </p:spTree>
    <p:extLst>
      <p:ext uri="{BB962C8B-B14F-4D97-AF65-F5344CB8AC3E}">
        <p14:creationId xmlns:p14="http://schemas.microsoft.com/office/powerpoint/2010/main" val="5065066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C6B6B-4397-91C3-4A41-6FE192097746}"/>
              </a:ext>
            </a:extLst>
          </p:cNvPr>
          <p:cNvSpPr>
            <a:spLocks noGrp="1"/>
          </p:cNvSpPr>
          <p:nvPr>
            <p:ph type="title"/>
          </p:nvPr>
        </p:nvSpPr>
        <p:spPr/>
        <p:txBody>
          <a:bodyPr/>
          <a:lstStyle/>
          <a:p>
            <a:r>
              <a:rPr lang="en-IE" dirty="0"/>
              <a:t>Standing by your values</a:t>
            </a:r>
            <a:endParaRPr lang="en-GB" dirty="0"/>
          </a:p>
        </p:txBody>
      </p:sp>
      <p:sp>
        <p:nvSpPr>
          <p:cNvPr id="5" name="Content Placeholder 4">
            <a:extLst>
              <a:ext uri="{FF2B5EF4-FFF2-40B4-BE49-F238E27FC236}">
                <a16:creationId xmlns:a16="http://schemas.microsoft.com/office/drawing/2014/main" id="{AAFF4D97-04E5-541E-2655-748FFDEF4318}"/>
              </a:ext>
            </a:extLst>
          </p:cNvPr>
          <p:cNvSpPr>
            <a:spLocks noGrp="1"/>
          </p:cNvSpPr>
          <p:nvPr>
            <p:ph sz="half" idx="1"/>
          </p:nvPr>
        </p:nvSpPr>
        <p:spPr/>
        <p:txBody>
          <a:bodyPr/>
          <a:lstStyle/>
          <a:p>
            <a:r>
              <a:rPr lang="en-IE" dirty="0"/>
              <a:t>Get a sheet of flipchart paper</a:t>
            </a:r>
          </a:p>
          <a:p>
            <a:r>
              <a:rPr lang="en-IE" dirty="0"/>
              <a:t>Stand on it</a:t>
            </a:r>
          </a:p>
          <a:p>
            <a:r>
              <a:rPr lang="en-IE" dirty="0"/>
              <a:t>Draw the outline of your feet</a:t>
            </a:r>
          </a:p>
          <a:p>
            <a:pPr lvl="1"/>
            <a:r>
              <a:rPr lang="en-IE" dirty="0"/>
              <a:t>This may be a time for some teamwork!</a:t>
            </a:r>
          </a:p>
          <a:p>
            <a:r>
              <a:rPr lang="en-IE" dirty="0"/>
              <a:t>Inside your footprints write up five of your values per foot.</a:t>
            </a:r>
          </a:p>
          <a:p>
            <a:r>
              <a:rPr lang="en-IE" dirty="0"/>
              <a:t>Take no more than 10 mins</a:t>
            </a:r>
            <a:endParaRPr lang="en-GB" dirty="0"/>
          </a:p>
        </p:txBody>
      </p:sp>
      <p:pic>
        <p:nvPicPr>
          <p:cNvPr id="10" name="Content Placeholder 9" descr="A picture containing ground, beige, sand, outdoor&#10;&#10;Description automatically generated">
            <a:extLst>
              <a:ext uri="{FF2B5EF4-FFF2-40B4-BE49-F238E27FC236}">
                <a16:creationId xmlns:a16="http://schemas.microsoft.com/office/drawing/2014/main" id="{75017B53-2D52-3163-F458-65B0D843B722}"/>
              </a:ext>
            </a:extLst>
          </p:cNvPr>
          <p:cNvPicPr>
            <a:picLocks noGrp="1" noChangeAspect="1"/>
          </p:cNvPicPr>
          <p:nvPr>
            <p:ph sz="half" idx="2"/>
          </p:nvPr>
        </p:nvPicPr>
        <p:blipFill>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6172200" y="2058194"/>
            <a:ext cx="5181600" cy="3886200"/>
          </a:xfrm>
        </p:spPr>
      </p:pic>
      <p:sp>
        <p:nvSpPr>
          <p:cNvPr id="3" name="Rectangle 2">
            <a:extLst>
              <a:ext uri="{FF2B5EF4-FFF2-40B4-BE49-F238E27FC236}">
                <a16:creationId xmlns:a16="http://schemas.microsoft.com/office/drawing/2014/main" id="{AE9C85E9-CDC7-EDE0-FD43-E6B0BAC9BFD6}"/>
              </a:ext>
            </a:extLst>
          </p:cNvPr>
          <p:cNvSpPr/>
          <p:nvPr/>
        </p:nvSpPr>
        <p:spPr>
          <a:xfrm>
            <a:off x="10691269" y="-50374"/>
            <a:ext cx="1500731" cy="830997"/>
          </a:xfrm>
          <a:prstGeom prst="rect">
            <a:avLst/>
          </a:prstGeom>
          <a:noFill/>
        </p:spPr>
        <p:txBody>
          <a:bodyPr wrap="none" lIns="91440" tIns="45720" rIns="91440" bIns="45720">
            <a:spAutoFit/>
          </a:bodyPr>
          <a:lstStyle/>
          <a:p>
            <a:pPr algn="ctr"/>
            <a:r>
              <a:rPr lang="en-US" sz="2400" b="1" cap="none" spc="0" dirty="0">
                <a:ln w="6600">
                  <a:solidFill>
                    <a:schemeClr val="accent2"/>
                  </a:solidFill>
                  <a:prstDash val="solid"/>
                </a:ln>
                <a:solidFill>
                  <a:srgbClr val="FFFFFF"/>
                </a:solidFill>
                <a:effectLst>
                  <a:outerShdw dist="38100" dir="2700000" algn="tl" rotWithShape="0">
                    <a:schemeClr val="accent2"/>
                  </a:outerShdw>
                </a:effectLst>
                <a:latin typeface="Bahnschrift SemiBold" panose="020B0502040204020203" pitchFamily="34" charset="0"/>
              </a:rPr>
              <a:t>Resource</a:t>
            </a:r>
            <a:br>
              <a:rPr lang="en-US" sz="2400" b="1" cap="none" spc="0" dirty="0">
                <a:ln w="6600">
                  <a:solidFill>
                    <a:schemeClr val="accent2"/>
                  </a:solidFill>
                  <a:prstDash val="solid"/>
                </a:ln>
                <a:solidFill>
                  <a:srgbClr val="FFFFFF"/>
                </a:solidFill>
                <a:effectLst>
                  <a:outerShdw dist="38100" dir="2700000" algn="tl" rotWithShape="0">
                    <a:schemeClr val="accent2"/>
                  </a:outerShdw>
                </a:effectLst>
                <a:latin typeface="Bahnschrift SemiBold" panose="020B0502040204020203" pitchFamily="34" charset="0"/>
              </a:rPr>
            </a:br>
            <a:r>
              <a:rPr lang="en-US" sz="2400" b="1" cap="none" spc="0" dirty="0">
                <a:ln w="6600">
                  <a:solidFill>
                    <a:schemeClr val="accent2"/>
                  </a:solidFill>
                  <a:prstDash val="solid"/>
                </a:ln>
                <a:solidFill>
                  <a:srgbClr val="FFFFFF"/>
                </a:solidFill>
                <a:effectLst>
                  <a:outerShdw dist="38100" dir="2700000" algn="tl" rotWithShape="0">
                    <a:schemeClr val="accent2"/>
                  </a:outerShdw>
                </a:effectLst>
                <a:latin typeface="Bahnschrift SemiBold" panose="020B0502040204020203" pitchFamily="34" charset="0"/>
              </a:rPr>
              <a:t> Needed</a:t>
            </a:r>
          </a:p>
        </p:txBody>
      </p:sp>
    </p:spTree>
    <p:extLst>
      <p:ext uri="{BB962C8B-B14F-4D97-AF65-F5344CB8AC3E}">
        <p14:creationId xmlns:p14="http://schemas.microsoft.com/office/powerpoint/2010/main" val="31584198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0EEFC78-9454-9BB6-85F9-047F34DD3A10}"/>
              </a:ext>
            </a:extLst>
          </p:cNvPr>
          <p:cNvSpPr>
            <a:spLocks noGrp="1"/>
          </p:cNvSpPr>
          <p:nvPr>
            <p:ph type="title"/>
          </p:nvPr>
        </p:nvSpPr>
        <p:spPr/>
        <p:txBody>
          <a:bodyPr/>
          <a:lstStyle/>
          <a:p>
            <a:r>
              <a:rPr lang="en-IE"/>
              <a:t>QR code for more on Relational Leadership</a:t>
            </a:r>
            <a:endParaRPr lang="en-GB"/>
          </a:p>
        </p:txBody>
      </p:sp>
      <p:pic>
        <p:nvPicPr>
          <p:cNvPr id="3074" name="Picture 2">
            <a:extLst>
              <a:ext uri="{FF2B5EF4-FFF2-40B4-BE49-F238E27FC236}">
                <a16:creationId xmlns:a16="http://schemas.microsoft.com/office/drawing/2014/main" id="{859779B4-FE77-C5F6-3333-A2EA2E8A6A78}"/>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tretch>
            <a:fillRect/>
          </a:stretch>
        </p:blipFill>
        <p:spPr bwMode="auto">
          <a:xfrm>
            <a:off x="3920331" y="1825625"/>
            <a:ext cx="4351338"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37391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0502032-3936-F599-E209-6D8CB5AED084}"/>
              </a:ext>
            </a:extLst>
          </p:cNvPr>
          <p:cNvSpPr>
            <a:spLocks noGrp="1"/>
          </p:cNvSpPr>
          <p:nvPr>
            <p:ph type="title"/>
          </p:nvPr>
        </p:nvSpPr>
        <p:spPr/>
        <p:txBody>
          <a:bodyPr/>
          <a:lstStyle/>
          <a:p>
            <a:r>
              <a:rPr lang="en-IE" dirty="0"/>
              <a:t>Achieving Change</a:t>
            </a:r>
          </a:p>
        </p:txBody>
      </p:sp>
      <p:sp>
        <p:nvSpPr>
          <p:cNvPr id="6" name="Text Placeholder 5">
            <a:extLst>
              <a:ext uri="{FF2B5EF4-FFF2-40B4-BE49-F238E27FC236}">
                <a16:creationId xmlns:a16="http://schemas.microsoft.com/office/drawing/2014/main" id="{359D847B-4697-95DA-0A9E-FD191B932647}"/>
              </a:ext>
            </a:extLst>
          </p:cNvPr>
          <p:cNvSpPr>
            <a:spLocks noGrp="1"/>
          </p:cNvSpPr>
          <p:nvPr>
            <p:ph type="body" idx="1"/>
          </p:nvPr>
        </p:nvSpPr>
        <p:spPr/>
        <p:txBody>
          <a:bodyPr/>
          <a:lstStyle/>
          <a:p>
            <a:r>
              <a:rPr lang="en-IE" dirty="0"/>
              <a:t>Coherent Campaigning in Students’ Unions</a:t>
            </a:r>
          </a:p>
        </p:txBody>
      </p:sp>
    </p:spTree>
    <p:extLst>
      <p:ext uri="{BB962C8B-B14F-4D97-AF65-F5344CB8AC3E}">
        <p14:creationId xmlns:p14="http://schemas.microsoft.com/office/powerpoint/2010/main" val="20566567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1F6088-B5AE-D5D6-07E5-0BBAF266CA2B}"/>
              </a:ext>
            </a:extLst>
          </p:cNvPr>
          <p:cNvSpPr>
            <a:spLocks noGrp="1"/>
          </p:cNvSpPr>
          <p:nvPr>
            <p:ph type="title"/>
          </p:nvPr>
        </p:nvSpPr>
        <p:spPr/>
        <p:txBody>
          <a:bodyPr/>
          <a:lstStyle/>
          <a:p>
            <a:r>
              <a:rPr lang="en-GB" dirty="0"/>
              <a:t>What is a campaign to you?</a:t>
            </a:r>
          </a:p>
        </p:txBody>
      </p:sp>
      <p:sp>
        <p:nvSpPr>
          <p:cNvPr id="5" name="Content Placeholder 4">
            <a:extLst>
              <a:ext uri="{FF2B5EF4-FFF2-40B4-BE49-F238E27FC236}">
                <a16:creationId xmlns:a16="http://schemas.microsoft.com/office/drawing/2014/main" id="{0F3142DE-B8B1-83D7-59B2-F19210971263}"/>
              </a:ext>
            </a:extLst>
          </p:cNvPr>
          <p:cNvSpPr>
            <a:spLocks noGrp="1"/>
          </p:cNvSpPr>
          <p:nvPr>
            <p:ph idx="1"/>
          </p:nvPr>
        </p:nvSpPr>
        <p:spPr/>
        <p:txBody>
          <a:bodyPr anchor="ctr"/>
          <a:lstStyle/>
          <a:p>
            <a:r>
              <a:rPr lang="en-IE" dirty="0"/>
              <a:t>What campaigns did you run last year?  </a:t>
            </a:r>
          </a:p>
          <a:p>
            <a:r>
              <a:rPr lang="en-IE" dirty="0"/>
              <a:t>How did they go?</a:t>
            </a:r>
          </a:p>
          <a:p>
            <a:r>
              <a:rPr lang="en-IE" dirty="0"/>
              <a:t>What method of planning did you use?</a:t>
            </a:r>
            <a:endParaRPr lang="en-GB" dirty="0"/>
          </a:p>
        </p:txBody>
      </p:sp>
    </p:spTree>
    <p:extLst>
      <p:ext uri="{BB962C8B-B14F-4D97-AF65-F5344CB8AC3E}">
        <p14:creationId xmlns:p14="http://schemas.microsoft.com/office/powerpoint/2010/main" val="19570260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EB6DBC-A4AC-7D93-EDBB-58F7734BDE59}"/>
              </a:ext>
            </a:extLst>
          </p:cNvPr>
          <p:cNvSpPr>
            <a:spLocks noGrp="1"/>
          </p:cNvSpPr>
          <p:nvPr>
            <p:ph type="title"/>
          </p:nvPr>
        </p:nvSpPr>
        <p:spPr/>
        <p:txBody>
          <a:bodyPr/>
          <a:lstStyle/>
          <a:p>
            <a:r>
              <a:rPr lang="en-IE" dirty="0"/>
              <a:t>What is a campaign to the SU?</a:t>
            </a:r>
          </a:p>
        </p:txBody>
      </p:sp>
      <p:sp>
        <p:nvSpPr>
          <p:cNvPr id="5" name="Content Placeholder 4">
            <a:extLst>
              <a:ext uri="{FF2B5EF4-FFF2-40B4-BE49-F238E27FC236}">
                <a16:creationId xmlns:a16="http://schemas.microsoft.com/office/drawing/2014/main" id="{33852A11-5B88-AA8A-5473-BBD37144C6A3}"/>
              </a:ext>
            </a:extLst>
          </p:cNvPr>
          <p:cNvSpPr>
            <a:spLocks noGrp="1"/>
          </p:cNvSpPr>
          <p:nvPr>
            <p:ph sz="half" idx="1"/>
          </p:nvPr>
        </p:nvSpPr>
        <p:spPr/>
        <p:txBody>
          <a:bodyPr anchor="ctr"/>
          <a:lstStyle/>
          <a:p>
            <a:r>
              <a:rPr lang="en-IE" dirty="0"/>
              <a:t>A campaign is a structured and planned series of actions designed to secure a desired </a:t>
            </a:r>
            <a:r>
              <a:rPr lang="en-IE" dirty="0">
                <a:solidFill>
                  <a:srgbClr val="C00000"/>
                </a:solidFill>
              </a:rPr>
              <a:t>change</a:t>
            </a:r>
            <a:endParaRPr lang="en-IE" dirty="0"/>
          </a:p>
          <a:p>
            <a:r>
              <a:rPr lang="en-IE" dirty="0"/>
              <a:t>Campaigners combine </a:t>
            </a:r>
            <a:r>
              <a:rPr lang="en-IE" dirty="0">
                <a:solidFill>
                  <a:srgbClr val="C00000"/>
                </a:solidFill>
              </a:rPr>
              <a:t>actions</a:t>
            </a:r>
            <a:r>
              <a:rPr lang="en-IE" dirty="0"/>
              <a:t> to achieve a coherent push for change </a:t>
            </a:r>
          </a:p>
        </p:txBody>
      </p:sp>
      <p:sp>
        <p:nvSpPr>
          <p:cNvPr id="6" name="Content Placeholder 5">
            <a:extLst>
              <a:ext uri="{FF2B5EF4-FFF2-40B4-BE49-F238E27FC236}">
                <a16:creationId xmlns:a16="http://schemas.microsoft.com/office/drawing/2014/main" id="{E8BD675F-0725-177B-8BE0-C208CECD75F0}"/>
              </a:ext>
            </a:extLst>
          </p:cNvPr>
          <p:cNvSpPr>
            <a:spLocks noGrp="1"/>
          </p:cNvSpPr>
          <p:nvPr>
            <p:ph sz="half" idx="2"/>
          </p:nvPr>
        </p:nvSpPr>
        <p:spPr/>
        <p:txBody>
          <a:bodyPr anchor="ctr"/>
          <a:lstStyle/>
          <a:p>
            <a:r>
              <a:rPr lang="en-IE" dirty="0"/>
              <a:t>Too often, we </a:t>
            </a:r>
            <a:r>
              <a:rPr lang="en-IE" i="1" dirty="0"/>
              <a:t>just do stuff </a:t>
            </a:r>
            <a:r>
              <a:rPr lang="en-IE" dirty="0"/>
              <a:t>and call it a campaign.  </a:t>
            </a:r>
          </a:p>
          <a:p>
            <a:r>
              <a:rPr lang="en-IE" dirty="0"/>
              <a:t>This can result in failure or worse – thinking it succeeded.</a:t>
            </a:r>
            <a:endParaRPr lang="en-GB" dirty="0"/>
          </a:p>
        </p:txBody>
      </p:sp>
    </p:spTree>
    <p:extLst>
      <p:ext uri="{BB962C8B-B14F-4D97-AF65-F5344CB8AC3E}">
        <p14:creationId xmlns:p14="http://schemas.microsoft.com/office/powerpoint/2010/main" val="656784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F156E-479A-2040-D64C-45E707656474}"/>
              </a:ext>
            </a:extLst>
          </p:cNvPr>
          <p:cNvSpPr>
            <a:spLocks noGrp="1"/>
          </p:cNvSpPr>
          <p:nvPr>
            <p:ph type="title"/>
          </p:nvPr>
        </p:nvSpPr>
        <p:spPr/>
        <p:txBody>
          <a:bodyPr/>
          <a:lstStyle/>
          <a:p>
            <a:r>
              <a:rPr lang="en-GB" dirty="0"/>
              <a:t>The T-Shirt of our True Identity</a:t>
            </a:r>
            <a:endParaRPr lang="en-IE" dirty="0"/>
          </a:p>
        </p:txBody>
      </p:sp>
      <p:sp>
        <p:nvSpPr>
          <p:cNvPr id="3" name="Content Placeholder 2">
            <a:extLst>
              <a:ext uri="{FF2B5EF4-FFF2-40B4-BE49-F238E27FC236}">
                <a16:creationId xmlns:a16="http://schemas.microsoft.com/office/drawing/2014/main" id="{26A2919C-CA2B-1F96-0E0D-F76C2A10F272}"/>
              </a:ext>
            </a:extLst>
          </p:cNvPr>
          <p:cNvSpPr>
            <a:spLocks noGrp="1"/>
          </p:cNvSpPr>
          <p:nvPr>
            <p:ph idx="1"/>
          </p:nvPr>
        </p:nvSpPr>
        <p:spPr/>
        <p:txBody>
          <a:bodyPr>
            <a:normAutofit/>
          </a:bodyPr>
          <a:lstStyle/>
          <a:p>
            <a:r>
              <a:rPr lang="en-GB" dirty="0"/>
              <a:t>Get a T-shirt Page</a:t>
            </a:r>
          </a:p>
          <a:p>
            <a:r>
              <a:rPr lang="en-GB" dirty="0"/>
              <a:t>In each quadrant, draw:</a:t>
            </a:r>
          </a:p>
          <a:p>
            <a:pPr marL="0" indent="0">
              <a:buNone/>
            </a:pPr>
            <a:endParaRPr lang="en-GB" dirty="0"/>
          </a:p>
          <a:p>
            <a:r>
              <a:rPr lang="en-GB" dirty="0">
                <a:solidFill>
                  <a:srgbClr val="7030A0"/>
                </a:solidFill>
              </a:rPr>
              <a:t>What do you most want to change in your SU?</a:t>
            </a:r>
          </a:p>
          <a:p>
            <a:r>
              <a:rPr lang="en-GB" dirty="0">
                <a:solidFill>
                  <a:srgbClr val="7030A0"/>
                </a:solidFill>
              </a:rPr>
              <a:t>What’s the biggest likely challenge to success?</a:t>
            </a:r>
          </a:p>
          <a:p>
            <a:r>
              <a:rPr lang="en-GB" dirty="0">
                <a:solidFill>
                  <a:srgbClr val="7030A0"/>
                </a:solidFill>
              </a:rPr>
              <a:t>Your proudest achievement in life so far?</a:t>
            </a:r>
          </a:p>
          <a:p>
            <a:r>
              <a:rPr lang="en-GB" dirty="0">
                <a:solidFill>
                  <a:srgbClr val="7030A0"/>
                </a:solidFill>
              </a:rPr>
              <a:t>Something nobody here knows?</a:t>
            </a:r>
            <a:endParaRPr lang="en-IE" dirty="0">
              <a:solidFill>
                <a:srgbClr val="7030A0"/>
              </a:solidFill>
            </a:endParaRPr>
          </a:p>
        </p:txBody>
      </p:sp>
      <p:sp>
        <p:nvSpPr>
          <p:cNvPr id="5" name="TextBox 4">
            <a:extLst>
              <a:ext uri="{FF2B5EF4-FFF2-40B4-BE49-F238E27FC236}">
                <a16:creationId xmlns:a16="http://schemas.microsoft.com/office/drawing/2014/main" id="{872AAE16-0249-49D8-7312-29E66377BB09}"/>
              </a:ext>
            </a:extLst>
          </p:cNvPr>
          <p:cNvSpPr txBox="1"/>
          <p:nvPr/>
        </p:nvSpPr>
        <p:spPr>
          <a:xfrm>
            <a:off x="681135" y="6068790"/>
            <a:ext cx="1073020" cy="369332"/>
          </a:xfrm>
          <a:prstGeom prst="rect">
            <a:avLst/>
          </a:prstGeom>
          <a:noFill/>
        </p:spPr>
        <p:txBody>
          <a:bodyPr wrap="square" rtlCol="0">
            <a:spAutoFit/>
          </a:bodyPr>
          <a:lstStyle/>
          <a:p>
            <a:r>
              <a:rPr lang="en-GB"/>
              <a:t>20 mins</a:t>
            </a:r>
            <a:endParaRPr lang="en-IE"/>
          </a:p>
        </p:txBody>
      </p:sp>
      <p:sp>
        <p:nvSpPr>
          <p:cNvPr id="4" name="Rectangle 3">
            <a:extLst>
              <a:ext uri="{FF2B5EF4-FFF2-40B4-BE49-F238E27FC236}">
                <a16:creationId xmlns:a16="http://schemas.microsoft.com/office/drawing/2014/main" id="{20CC281A-E736-9F30-36B4-ABD8229C56CE}"/>
              </a:ext>
            </a:extLst>
          </p:cNvPr>
          <p:cNvSpPr/>
          <p:nvPr/>
        </p:nvSpPr>
        <p:spPr>
          <a:xfrm>
            <a:off x="10691269" y="-50374"/>
            <a:ext cx="1500731" cy="830997"/>
          </a:xfrm>
          <a:prstGeom prst="rect">
            <a:avLst/>
          </a:prstGeom>
          <a:noFill/>
        </p:spPr>
        <p:txBody>
          <a:bodyPr wrap="none" lIns="91440" tIns="45720" rIns="91440" bIns="45720">
            <a:spAutoFit/>
          </a:bodyPr>
          <a:lstStyle/>
          <a:p>
            <a:pPr algn="ctr"/>
            <a:r>
              <a:rPr lang="en-US" sz="2400" b="1" cap="none" spc="0" dirty="0">
                <a:ln w="6600">
                  <a:solidFill>
                    <a:schemeClr val="accent2"/>
                  </a:solidFill>
                  <a:prstDash val="solid"/>
                </a:ln>
                <a:solidFill>
                  <a:srgbClr val="FFFFFF"/>
                </a:solidFill>
                <a:effectLst>
                  <a:outerShdw dist="38100" dir="2700000" algn="tl" rotWithShape="0">
                    <a:schemeClr val="accent2"/>
                  </a:outerShdw>
                </a:effectLst>
                <a:latin typeface="Bahnschrift SemiBold" panose="020B0502040204020203" pitchFamily="34" charset="0"/>
              </a:rPr>
              <a:t>Resource</a:t>
            </a:r>
            <a:br>
              <a:rPr lang="en-US" sz="2400" b="1" cap="none" spc="0" dirty="0">
                <a:ln w="6600">
                  <a:solidFill>
                    <a:schemeClr val="accent2"/>
                  </a:solidFill>
                  <a:prstDash val="solid"/>
                </a:ln>
                <a:solidFill>
                  <a:srgbClr val="FFFFFF"/>
                </a:solidFill>
                <a:effectLst>
                  <a:outerShdw dist="38100" dir="2700000" algn="tl" rotWithShape="0">
                    <a:schemeClr val="accent2"/>
                  </a:outerShdw>
                </a:effectLst>
                <a:latin typeface="Bahnschrift SemiBold" panose="020B0502040204020203" pitchFamily="34" charset="0"/>
              </a:rPr>
            </a:br>
            <a:r>
              <a:rPr lang="en-US" sz="2400" b="1" cap="none" spc="0" dirty="0">
                <a:ln w="6600">
                  <a:solidFill>
                    <a:schemeClr val="accent2"/>
                  </a:solidFill>
                  <a:prstDash val="solid"/>
                </a:ln>
                <a:solidFill>
                  <a:srgbClr val="FFFFFF"/>
                </a:solidFill>
                <a:effectLst>
                  <a:outerShdw dist="38100" dir="2700000" algn="tl" rotWithShape="0">
                    <a:schemeClr val="accent2"/>
                  </a:outerShdw>
                </a:effectLst>
                <a:latin typeface="Bahnschrift SemiBold" panose="020B0502040204020203" pitchFamily="34" charset="0"/>
              </a:rPr>
              <a:t> Needed</a:t>
            </a:r>
          </a:p>
        </p:txBody>
      </p:sp>
    </p:spTree>
    <p:extLst>
      <p:ext uri="{BB962C8B-B14F-4D97-AF65-F5344CB8AC3E}">
        <p14:creationId xmlns:p14="http://schemas.microsoft.com/office/powerpoint/2010/main" val="354361091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9DB12-634C-B1A7-BA7B-AF18E898BB98}"/>
              </a:ext>
            </a:extLst>
          </p:cNvPr>
          <p:cNvSpPr>
            <a:spLocks noGrp="1"/>
          </p:cNvSpPr>
          <p:nvPr>
            <p:ph type="title"/>
          </p:nvPr>
        </p:nvSpPr>
        <p:spPr/>
        <p:txBody>
          <a:bodyPr/>
          <a:lstStyle/>
          <a:p>
            <a:r>
              <a:rPr lang="en-GB"/>
              <a:t>“Cracking on” achieves very little</a:t>
            </a:r>
            <a:endParaRPr lang="en-IE"/>
          </a:p>
        </p:txBody>
      </p:sp>
      <p:sp>
        <p:nvSpPr>
          <p:cNvPr id="4" name="Content Placeholder 3">
            <a:extLst>
              <a:ext uri="{FF2B5EF4-FFF2-40B4-BE49-F238E27FC236}">
                <a16:creationId xmlns:a16="http://schemas.microsoft.com/office/drawing/2014/main" id="{2E684CB7-552F-DE52-1FE3-EA750873F262}"/>
              </a:ext>
            </a:extLst>
          </p:cNvPr>
          <p:cNvSpPr>
            <a:spLocks noGrp="1"/>
          </p:cNvSpPr>
          <p:nvPr>
            <p:ph sz="half" idx="1"/>
          </p:nvPr>
        </p:nvSpPr>
        <p:spPr/>
        <p:txBody>
          <a:bodyPr/>
          <a:lstStyle/>
          <a:p>
            <a:r>
              <a:rPr lang="en-GB"/>
              <a:t>If we proceed without a plan, we may be seen to be doing something 👍</a:t>
            </a:r>
          </a:p>
          <a:p>
            <a:r>
              <a:rPr lang="en-GB"/>
              <a:t>We will waste effort and squander good will👎</a:t>
            </a:r>
          </a:p>
          <a:p>
            <a:r>
              <a:rPr lang="en-GB"/>
              <a:t>We will not be able to see any progress we’ve made 😒</a:t>
            </a:r>
          </a:p>
          <a:p>
            <a:r>
              <a:rPr lang="en-GB"/>
              <a:t>We’ll waste time and learn nothing 😢</a:t>
            </a:r>
            <a:endParaRPr lang="en-IE"/>
          </a:p>
        </p:txBody>
      </p:sp>
      <p:pic>
        <p:nvPicPr>
          <p:cNvPr id="2052" name="Picture 4" descr="10 Gründe, warum Office Manager unersetzlich sind - goodworkvibes">
            <a:extLst>
              <a:ext uri="{FF2B5EF4-FFF2-40B4-BE49-F238E27FC236}">
                <a16:creationId xmlns:a16="http://schemas.microsoft.com/office/drawing/2014/main" id="{FF05A026-30E6-CF20-D6BA-C1E3ABCB87F2}"/>
              </a:ext>
            </a:extLst>
          </p:cNvPr>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bwMode="auto">
          <a:xfrm>
            <a:off x="6477000" y="2715419"/>
            <a:ext cx="4572000" cy="2571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88651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6A288-2149-A4D8-EB09-B113B30C6EED}"/>
              </a:ext>
            </a:extLst>
          </p:cNvPr>
          <p:cNvSpPr>
            <a:spLocks noGrp="1"/>
          </p:cNvSpPr>
          <p:nvPr>
            <p:ph type="title"/>
          </p:nvPr>
        </p:nvSpPr>
        <p:spPr/>
        <p:txBody>
          <a:bodyPr/>
          <a:lstStyle/>
          <a:p>
            <a:r>
              <a:rPr lang="en-GB"/>
              <a:t>Endless meetings achieve very little</a:t>
            </a:r>
            <a:endParaRPr lang="en-IE"/>
          </a:p>
        </p:txBody>
      </p:sp>
      <p:sp>
        <p:nvSpPr>
          <p:cNvPr id="3" name="Content Placeholder 2">
            <a:extLst>
              <a:ext uri="{FF2B5EF4-FFF2-40B4-BE49-F238E27FC236}">
                <a16:creationId xmlns:a16="http://schemas.microsoft.com/office/drawing/2014/main" id="{CFF2B1A6-84E9-1BDB-601E-5978B5553C9A}"/>
              </a:ext>
            </a:extLst>
          </p:cNvPr>
          <p:cNvSpPr>
            <a:spLocks noGrp="1"/>
          </p:cNvSpPr>
          <p:nvPr>
            <p:ph sz="half" idx="1"/>
          </p:nvPr>
        </p:nvSpPr>
        <p:spPr/>
        <p:txBody>
          <a:bodyPr>
            <a:normAutofit/>
          </a:bodyPr>
          <a:lstStyle/>
          <a:p>
            <a:r>
              <a:rPr lang="en-GB"/>
              <a:t>You can quickly become comfortable in an office away from students </a:t>
            </a:r>
          </a:p>
          <a:p>
            <a:r>
              <a:rPr lang="en-GB"/>
              <a:t>You waste time on unimportant disputes</a:t>
            </a:r>
          </a:p>
          <a:p>
            <a:r>
              <a:rPr lang="en-GB"/>
              <a:t>You don’t deliver anything</a:t>
            </a:r>
          </a:p>
          <a:p>
            <a:pPr marL="0" indent="0">
              <a:buNone/>
            </a:pPr>
            <a:endParaRPr lang="en-GB"/>
          </a:p>
          <a:p>
            <a:pPr marL="0" indent="0">
              <a:buNone/>
            </a:pPr>
            <a:r>
              <a:rPr lang="en-GB">
                <a:solidFill>
                  <a:srgbClr val="7030A0"/>
                </a:solidFill>
              </a:rPr>
              <a:t>“Artists Ship.”</a:t>
            </a:r>
          </a:p>
          <a:p>
            <a:pPr lvl="1"/>
            <a:r>
              <a:rPr lang="en-GB"/>
              <a:t>Steve Jobs, CEO Apple</a:t>
            </a:r>
            <a:endParaRPr lang="en-IE"/>
          </a:p>
        </p:txBody>
      </p:sp>
      <p:pic>
        <p:nvPicPr>
          <p:cNvPr id="3074" name="Picture 2" descr="Work Meeting GIFs - Get the best GIF on GIPHY">
            <a:extLst>
              <a:ext uri="{FF2B5EF4-FFF2-40B4-BE49-F238E27FC236}">
                <a16:creationId xmlns:a16="http://schemas.microsoft.com/office/drawing/2014/main" id="{A63AF1D8-8FF4-A332-984E-52B7219E9866}"/>
              </a:ext>
            </a:extLst>
          </p:cNvPr>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bwMode="auto">
          <a:xfrm>
            <a:off x="6477000" y="2477294"/>
            <a:ext cx="4572000"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213360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8F4E8BF-B503-A2BF-E1FD-DE7295F26907}"/>
              </a:ext>
            </a:extLst>
          </p:cNvPr>
          <p:cNvSpPr>
            <a:spLocks noGrp="1"/>
          </p:cNvSpPr>
          <p:nvPr>
            <p:ph type="title"/>
          </p:nvPr>
        </p:nvSpPr>
        <p:spPr>
          <a:xfrm>
            <a:off x="8153400" y="1128094"/>
            <a:ext cx="3434180" cy="1415270"/>
          </a:xfrm>
        </p:spPr>
        <p:txBody>
          <a:bodyPr vert="horz" lIns="91440" tIns="45720" rIns="91440" bIns="45720" rtlCol="0" anchor="t">
            <a:normAutofit/>
          </a:bodyPr>
          <a:lstStyle/>
          <a:p>
            <a:r>
              <a:rPr lang="en-US" sz="2200" b="1" dirty="0">
                <a:latin typeface="Congenial" panose="02000503040000020004" pitchFamily="2" charset="0"/>
              </a:rPr>
              <a:t>A campaign is built from (sometimes many)  individual actions</a:t>
            </a:r>
          </a:p>
        </p:txBody>
      </p:sp>
      <p:pic>
        <p:nvPicPr>
          <p:cNvPr id="5" name="Content Placeholder 4" descr="Children playing with toy blocks">
            <a:extLst>
              <a:ext uri="{FF2B5EF4-FFF2-40B4-BE49-F238E27FC236}">
                <a16:creationId xmlns:a16="http://schemas.microsoft.com/office/drawing/2014/main" id="{6A462FBA-A713-B582-0823-28E87DE52F86}"/>
              </a:ext>
            </a:extLst>
          </p:cNvPr>
          <p:cNvPicPr>
            <a:picLocks noGrp="1" noChangeAspect="1"/>
          </p:cNvPicPr>
          <p:nvPr>
            <p:ph sz="half" idx="1"/>
          </p:nvPr>
        </p:nvPicPr>
        <p:blipFill rotWithShape="1">
          <a:blip r:embed="rId3" cstate="screen">
            <a:extLst>
              <a:ext uri="{28A0092B-C50C-407E-A947-70E740481C1C}">
                <a14:useLocalDpi xmlns:a14="http://schemas.microsoft.com/office/drawing/2010/main"/>
              </a:ext>
            </a:extLst>
          </a:blip>
          <a:srcRect/>
          <a:stretch/>
        </p:blipFill>
        <p:spPr>
          <a:xfrm>
            <a:off x="-9886" y="10"/>
            <a:ext cx="7572605" cy="6857990"/>
          </a:xfrm>
          <a:prstGeom prst="rect">
            <a:avLst/>
          </a:prstGeom>
        </p:spPr>
      </p:pic>
      <p:sp>
        <p:nvSpPr>
          <p:cNvPr id="7" name="Content Placeholder 6">
            <a:extLst>
              <a:ext uri="{FF2B5EF4-FFF2-40B4-BE49-F238E27FC236}">
                <a16:creationId xmlns:a16="http://schemas.microsoft.com/office/drawing/2014/main" id="{5A2B359C-5E64-AC39-8FFF-9278903AF39A}"/>
              </a:ext>
            </a:extLst>
          </p:cNvPr>
          <p:cNvSpPr>
            <a:spLocks noGrp="1"/>
          </p:cNvSpPr>
          <p:nvPr>
            <p:ph sz="half" idx="2"/>
          </p:nvPr>
        </p:nvSpPr>
        <p:spPr>
          <a:xfrm>
            <a:off x="8153400" y="2543364"/>
            <a:ext cx="3434180" cy="3599019"/>
          </a:xfrm>
        </p:spPr>
        <p:txBody>
          <a:bodyPr vert="horz" lIns="91440" tIns="45720" rIns="91440" bIns="45720" rtlCol="0">
            <a:normAutofit/>
          </a:bodyPr>
          <a:lstStyle/>
          <a:p>
            <a:r>
              <a:rPr lang="en-US" sz="2000" dirty="0">
                <a:latin typeface="Congenial" panose="02000503040000020004" pitchFamily="2" charset="0"/>
              </a:rPr>
              <a:t>The actions are </a:t>
            </a:r>
            <a:r>
              <a:rPr lang="en-US" sz="2000" i="1" dirty="0">
                <a:latin typeface="Congenial" panose="02000503040000020004" pitchFamily="2" charset="0"/>
              </a:rPr>
              <a:t>planned</a:t>
            </a:r>
            <a:r>
              <a:rPr lang="en-US" sz="2000" dirty="0">
                <a:latin typeface="Congenial" panose="02000503040000020004" pitchFamily="2" charset="0"/>
              </a:rPr>
              <a:t> to achieve an impact</a:t>
            </a:r>
          </a:p>
          <a:p>
            <a:r>
              <a:rPr lang="en-US" sz="2000" dirty="0">
                <a:latin typeface="Congenial" panose="02000503040000020004" pitchFamily="2" charset="0"/>
              </a:rPr>
              <a:t>The impact is intended to help bring about a change</a:t>
            </a:r>
          </a:p>
          <a:p>
            <a:r>
              <a:rPr lang="en-US" sz="2000" dirty="0">
                <a:latin typeface="Congenial" panose="02000503040000020004" pitchFamily="2" charset="0"/>
              </a:rPr>
              <a:t>There may be many actions and many impacts towards one change</a:t>
            </a:r>
          </a:p>
        </p:txBody>
      </p:sp>
      <p:pic>
        <p:nvPicPr>
          <p:cNvPr id="2" name="Graphic 1">
            <a:extLst>
              <a:ext uri="{FF2B5EF4-FFF2-40B4-BE49-F238E27FC236}">
                <a16:creationId xmlns:a16="http://schemas.microsoft.com/office/drawing/2014/main" id="{8F6AA23B-DA5A-1B7B-510D-5113E16C2F3E}"/>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917618" y="5826728"/>
            <a:ext cx="1436182" cy="529622"/>
          </a:xfrm>
          <a:prstGeom prst="rect">
            <a:avLst/>
          </a:prstGeom>
        </p:spPr>
      </p:pic>
    </p:spTree>
    <p:extLst>
      <p:ext uri="{BB962C8B-B14F-4D97-AF65-F5344CB8AC3E}">
        <p14:creationId xmlns:p14="http://schemas.microsoft.com/office/powerpoint/2010/main" val="269743199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DE423-9861-5C59-A6D1-E216244CB03C}"/>
              </a:ext>
            </a:extLst>
          </p:cNvPr>
          <p:cNvSpPr>
            <a:spLocks noGrp="1"/>
          </p:cNvSpPr>
          <p:nvPr>
            <p:ph type="title"/>
          </p:nvPr>
        </p:nvSpPr>
        <p:spPr/>
        <p:txBody>
          <a:bodyPr/>
          <a:lstStyle/>
          <a:p>
            <a:r>
              <a:rPr lang="en-IE" dirty="0"/>
              <a:t>Not all campaigns resonate. </a:t>
            </a:r>
            <a:br>
              <a:rPr lang="en-IE" dirty="0"/>
            </a:br>
            <a:r>
              <a:rPr lang="en-IE" dirty="0"/>
              <a:t>Your job is to find one that does.</a:t>
            </a:r>
          </a:p>
        </p:txBody>
      </p:sp>
      <p:sp>
        <p:nvSpPr>
          <p:cNvPr id="5" name="Content Placeholder 4">
            <a:extLst>
              <a:ext uri="{FF2B5EF4-FFF2-40B4-BE49-F238E27FC236}">
                <a16:creationId xmlns:a16="http://schemas.microsoft.com/office/drawing/2014/main" id="{0A17A096-DD75-B9D8-D20D-648D2C561767}"/>
              </a:ext>
            </a:extLst>
          </p:cNvPr>
          <p:cNvSpPr>
            <a:spLocks noGrp="1"/>
          </p:cNvSpPr>
          <p:nvPr>
            <p:ph idx="1"/>
          </p:nvPr>
        </p:nvSpPr>
        <p:spPr/>
        <p:txBody>
          <a:bodyPr anchor="ctr"/>
          <a:lstStyle/>
          <a:p>
            <a:r>
              <a:rPr lang="en-IE" dirty="0"/>
              <a:t>You are more likely to achieve a resonating campaign if:</a:t>
            </a:r>
          </a:p>
          <a:p>
            <a:pPr lvl="1"/>
            <a:r>
              <a:rPr lang="en-IE" dirty="0"/>
              <a:t>You are close to the interests of the Students</a:t>
            </a:r>
          </a:p>
          <a:p>
            <a:pPr lvl="1"/>
            <a:r>
              <a:rPr lang="en-IE" dirty="0"/>
              <a:t>You understand what students think on the issue</a:t>
            </a:r>
          </a:p>
          <a:p>
            <a:r>
              <a:rPr lang="en-IE" dirty="0"/>
              <a:t>You are also elected to </a:t>
            </a:r>
            <a:r>
              <a:rPr lang="en-IE" b="1" dirty="0"/>
              <a:t>lead. </a:t>
            </a:r>
          </a:p>
          <a:p>
            <a:pPr lvl="1"/>
            <a:r>
              <a:rPr lang="en-IE" dirty="0"/>
              <a:t>You may need to explain uncomfortable truths to your members</a:t>
            </a:r>
          </a:p>
          <a:p>
            <a:pPr lvl="1"/>
            <a:r>
              <a:rPr lang="en-IE" dirty="0"/>
              <a:t>You will have to ask students to take action</a:t>
            </a:r>
          </a:p>
          <a:p>
            <a:pPr lvl="1"/>
            <a:endParaRPr lang="en-IE" dirty="0"/>
          </a:p>
          <a:p>
            <a:pPr marL="0" indent="0">
              <a:buNone/>
            </a:pPr>
            <a:r>
              <a:rPr lang="en-IE" dirty="0"/>
              <a:t>How do we find out what students want?</a:t>
            </a:r>
          </a:p>
          <a:p>
            <a:pPr lvl="1"/>
            <a:endParaRPr lang="en-IE" dirty="0"/>
          </a:p>
        </p:txBody>
      </p:sp>
    </p:spTree>
    <p:extLst>
      <p:ext uri="{BB962C8B-B14F-4D97-AF65-F5344CB8AC3E}">
        <p14:creationId xmlns:p14="http://schemas.microsoft.com/office/powerpoint/2010/main" val="354674900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E1978-1749-39CF-0084-95151927EEC3}"/>
              </a:ext>
            </a:extLst>
          </p:cNvPr>
          <p:cNvSpPr>
            <a:spLocks noGrp="1"/>
          </p:cNvSpPr>
          <p:nvPr>
            <p:ph type="title"/>
          </p:nvPr>
        </p:nvSpPr>
        <p:spPr/>
        <p:txBody>
          <a:bodyPr/>
          <a:lstStyle/>
          <a:p>
            <a:r>
              <a:rPr lang="en-IE" dirty="0"/>
              <a:t>How do we find out what students want?</a:t>
            </a:r>
            <a:endParaRPr lang="en-GB" dirty="0"/>
          </a:p>
        </p:txBody>
      </p:sp>
      <p:sp>
        <p:nvSpPr>
          <p:cNvPr id="3" name="Content Placeholder 2">
            <a:extLst>
              <a:ext uri="{FF2B5EF4-FFF2-40B4-BE49-F238E27FC236}">
                <a16:creationId xmlns:a16="http://schemas.microsoft.com/office/drawing/2014/main" id="{D86F6DA2-4B73-37B8-600B-44284A500994}"/>
              </a:ext>
            </a:extLst>
          </p:cNvPr>
          <p:cNvSpPr>
            <a:spLocks noGrp="1"/>
          </p:cNvSpPr>
          <p:nvPr>
            <p:ph idx="1"/>
          </p:nvPr>
        </p:nvSpPr>
        <p:spPr/>
        <p:txBody>
          <a:bodyPr anchor="ctr"/>
          <a:lstStyle/>
          <a:p>
            <a:r>
              <a:rPr lang="en-IE" dirty="0"/>
              <a:t>Bad news:  you’ve been an officer, which means you haven’t been a student for at least a year.</a:t>
            </a:r>
          </a:p>
          <a:p>
            <a:r>
              <a:rPr lang="en-IE" dirty="0"/>
              <a:t>What can you do to find out the views and wants of students?</a:t>
            </a:r>
            <a:endParaRPr lang="en-GB" dirty="0"/>
          </a:p>
        </p:txBody>
      </p:sp>
    </p:spTree>
    <p:extLst>
      <p:ext uri="{BB962C8B-B14F-4D97-AF65-F5344CB8AC3E}">
        <p14:creationId xmlns:p14="http://schemas.microsoft.com/office/powerpoint/2010/main" val="319483331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F20C6-7D4D-6C15-5ADB-9DCA94F4028D}"/>
              </a:ext>
            </a:extLst>
          </p:cNvPr>
          <p:cNvSpPr>
            <a:spLocks noGrp="1"/>
          </p:cNvSpPr>
          <p:nvPr>
            <p:ph type="title"/>
          </p:nvPr>
        </p:nvSpPr>
        <p:spPr/>
        <p:txBody>
          <a:bodyPr/>
          <a:lstStyle/>
          <a:p>
            <a:r>
              <a:rPr lang="en-IE" b="1" dirty="0">
                <a:solidFill>
                  <a:srgbClr val="FF0000"/>
                </a:solidFill>
              </a:rPr>
              <a:t>GOAT </a:t>
            </a:r>
            <a:r>
              <a:rPr lang="en-IE" dirty="0"/>
              <a:t>– Go Out And Talk</a:t>
            </a:r>
          </a:p>
        </p:txBody>
      </p:sp>
      <p:sp>
        <p:nvSpPr>
          <p:cNvPr id="7" name="Content Placeholder 6">
            <a:extLst>
              <a:ext uri="{FF2B5EF4-FFF2-40B4-BE49-F238E27FC236}">
                <a16:creationId xmlns:a16="http://schemas.microsoft.com/office/drawing/2014/main" id="{3CA6BF01-FAB8-FED7-65FA-5E3F986A0B1C}"/>
              </a:ext>
            </a:extLst>
          </p:cNvPr>
          <p:cNvSpPr>
            <a:spLocks noGrp="1"/>
          </p:cNvSpPr>
          <p:nvPr>
            <p:ph sz="half" idx="2"/>
          </p:nvPr>
        </p:nvSpPr>
        <p:spPr/>
        <p:txBody>
          <a:bodyPr anchor="ctr"/>
          <a:lstStyle/>
          <a:p>
            <a:r>
              <a:rPr lang="en-GB" dirty="0"/>
              <a:t>The major challenge facing SUs in engaging students isn’t their apathy.</a:t>
            </a:r>
          </a:p>
          <a:p>
            <a:r>
              <a:rPr lang="en-GB" dirty="0"/>
              <a:t>It’s our lethargy and our reserve.</a:t>
            </a:r>
          </a:p>
          <a:p>
            <a:r>
              <a:rPr lang="en-GB" dirty="0"/>
              <a:t>We need to be able to go out and talk.</a:t>
            </a:r>
          </a:p>
          <a:p>
            <a:r>
              <a:rPr lang="en-GB" dirty="0"/>
              <a:t>Happily, there’s a specialist session!</a:t>
            </a:r>
          </a:p>
        </p:txBody>
      </p:sp>
      <p:sp>
        <p:nvSpPr>
          <p:cNvPr id="10" name="Content Placeholder 9">
            <a:extLst>
              <a:ext uri="{FF2B5EF4-FFF2-40B4-BE49-F238E27FC236}">
                <a16:creationId xmlns:a16="http://schemas.microsoft.com/office/drawing/2014/main" id="{278B3A46-6091-840A-7678-B0FCFA1D703A}"/>
              </a:ext>
            </a:extLst>
          </p:cNvPr>
          <p:cNvSpPr>
            <a:spLocks noGrp="1"/>
          </p:cNvSpPr>
          <p:nvPr>
            <p:ph sz="half" idx="1"/>
          </p:nvPr>
        </p:nvSpPr>
        <p:spPr/>
        <p:txBody>
          <a:bodyPr anchor="ctr"/>
          <a:lstStyle/>
          <a:p>
            <a:r>
              <a:rPr lang="en-GB" dirty="0"/>
              <a:t>The number one method of finding out what people want is asking them</a:t>
            </a:r>
          </a:p>
          <a:p>
            <a:r>
              <a:rPr lang="en-GB" dirty="0"/>
              <a:t>You were elected to lead, </a:t>
            </a:r>
            <a:r>
              <a:rPr lang="en-GB" b="1" dirty="0"/>
              <a:t>not read minds </a:t>
            </a:r>
            <a:r>
              <a:rPr lang="en-GB" dirty="0"/>
              <a:t>or </a:t>
            </a:r>
            <a:r>
              <a:rPr lang="en-GB" b="1" dirty="0"/>
              <a:t>make stuff up.</a:t>
            </a:r>
            <a:endParaRPr lang="en-IE" b="1" dirty="0"/>
          </a:p>
        </p:txBody>
      </p:sp>
    </p:spTree>
    <p:extLst>
      <p:ext uri="{BB962C8B-B14F-4D97-AF65-F5344CB8AC3E}">
        <p14:creationId xmlns:p14="http://schemas.microsoft.com/office/powerpoint/2010/main" val="11526215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5D02E8B-0D0A-FD27-9BE3-F9E260846106}"/>
              </a:ext>
            </a:extLst>
          </p:cNvPr>
          <p:cNvSpPr>
            <a:spLocks noGrp="1"/>
          </p:cNvSpPr>
          <p:nvPr>
            <p:ph type="title"/>
          </p:nvPr>
        </p:nvSpPr>
        <p:spPr/>
        <p:txBody>
          <a:bodyPr/>
          <a:lstStyle/>
          <a:p>
            <a:r>
              <a:rPr lang="en-GB" dirty="0"/>
              <a:t>Getting to a theory of change</a:t>
            </a:r>
          </a:p>
        </p:txBody>
      </p:sp>
      <p:sp>
        <p:nvSpPr>
          <p:cNvPr id="5" name="Text Placeholder 4">
            <a:extLst>
              <a:ext uri="{FF2B5EF4-FFF2-40B4-BE49-F238E27FC236}">
                <a16:creationId xmlns:a16="http://schemas.microsoft.com/office/drawing/2014/main" id="{936E27C5-5DCD-1580-F275-F31514168F0B}"/>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43587297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38F55-AB69-C852-0F08-E9CC9B745281}"/>
              </a:ext>
            </a:extLst>
          </p:cNvPr>
          <p:cNvSpPr>
            <a:spLocks noGrp="1"/>
          </p:cNvSpPr>
          <p:nvPr>
            <p:ph type="title"/>
          </p:nvPr>
        </p:nvSpPr>
        <p:spPr/>
        <p:txBody>
          <a:bodyPr/>
          <a:lstStyle/>
          <a:p>
            <a:r>
              <a:rPr lang="en-GB" dirty="0"/>
              <a:t>A theory of change: overview</a:t>
            </a:r>
            <a:endParaRPr lang="en-IE" dirty="0"/>
          </a:p>
        </p:txBody>
      </p:sp>
      <p:sp>
        <p:nvSpPr>
          <p:cNvPr id="3" name="Content Placeholder 2">
            <a:extLst>
              <a:ext uri="{FF2B5EF4-FFF2-40B4-BE49-F238E27FC236}">
                <a16:creationId xmlns:a16="http://schemas.microsoft.com/office/drawing/2014/main" id="{643C119F-32D0-5AB1-0E67-CE68E5668C5D}"/>
              </a:ext>
            </a:extLst>
          </p:cNvPr>
          <p:cNvSpPr>
            <a:spLocks noGrp="1"/>
          </p:cNvSpPr>
          <p:nvPr>
            <p:ph idx="1"/>
          </p:nvPr>
        </p:nvSpPr>
        <p:spPr/>
        <p:txBody>
          <a:bodyPr anchor="ctr"/>
          <a:lstStyle/>
          <a:p>
            <a:pPr marL="0" indent="0">
              <a:buNone/>
            </a:pPr>
            <a:r>
              <a:rPr lang="en-GB" dirty="0"/>
              <a:t>To get to the change you want to see, you need to:</a:t>
            </a:r>
          </a:p>
          <a:p>
            <a:r>
              <a:rPr lang="en-GB" dirty="0"/>
              <a:t>Know where you are now</a:t>
            </a:r>
            <a:r>
              <a:rPr lang="en-GB" i="1" dirty="0">
                <a:solidFill>
                  <a:srgbClr val="C00000"/>
                </a:solidFill>
              </a:rPr>
              <a:t> – the problem needing solved</a:t>
            </a:r>
          </a:p>
          <a:p>
            <a:r>
              <a:rPr lang="en-IE" dirty="0"/>
              <a:t>Visualise the future where the </a:t>
            </a:r>
            <a:r>
              <a:rPr lang="en-IE" dirty="0">
                <a:solidFill>
                  <a:srgbClr val="C00000"/>
                </a:solidFill>
              </a:rPr>
              <a:t>change has been achieved</a:t>
            </a:r>
          </a:p>
          <a:p>
            <a:r>
              <a:rPr lang="en-IE" dirty="0"/>
              <a:t>Identify the impacts which can achieve the change you need.</a:t>
            </a:r>
          </a:p>
          <a:p>
            <a:r>
              <a:rPr lang="en-IE" dirty="0"/>
              <a:t>Plan to achieve those impacts</a:t>
            </a:r>
          </a:p>
          <a:p>
            <a:r>
              <a:rPr lang="en-IE" dirty="0"/>
              <a:t>We can do all these things using a theory of change model</a:t>
            </a:r>
          </a:p>
          <a:p>
            <a:pPr marL="0" indent="0">
              <a:buNone/>
            </a:pPr>
            <a:endParaRPr lang="en-IE" dirty="0"/>
          </a:p>
        </p:txBody>
      </p:sp>
    </p:spTree>
    <p:extLst>
      <p:ext uri="{BB962C8B-B14F-4D97-AF65-F5344CB8AC3E}">
        <p14:creationId xmlns:p14="http://schemas.microsoft.com/office/powerpoint/2010/main" val="84073941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0EDC4-BF2C-2403-991B-3AF44290A315}"/>
              </a:ext>
            </a:extLst>
          </p:cNvPr>
          <p:cNvSpPr>
            <a:spLocks noGrp="1"/>
          </p:cNvSpPr>
          <p:nvPr>
            <p:ph type="title"/>
          </p:nvPr>
        </p:nvSpPr>
        <p:spPr/>
        <p:txBody>
          <a:bodyPr/>
          <a:lstStyle/>
          <a:p>
            <a:r>
              <a:rPr lang="en-IE" dirty="0"/>
              <a:t>Theory of Change Basics</a:t>
            </a:r>
            <a:endParaRPr lang="en-GB" dirty="0"/>
          </a:p>
        </p:txBody>
      </p:sp>
      <p:pic>
        <p:nvPicPr>
          <p:cNvPr id="4" name="Online Media 3" title="Theory of Change: It's Easier Than You Think">
            <a:hlinkClick r:id="" action="ppaction://media"/>
            <a:extLst>
              <a:ext uri="{FF2B5EF4-FFF2-40B4-BE49-F238E27FC236}">
                <a16:creationId xmlns:a16="http://schemas.microsoft.com/office/drawing/2014/main" id="{3556F617-9948-0C76-D9E1-F7267AA8A73A}"/>
              </a:ext>
            </a:extLst>
          </p:cNvPr>
          <p:cNvPicPr>
            <a:picLocks noGrp="1" noRot="1" noChangeAspect="1"/>
          </p:cNvPicPr>
          <p:nvPr>
            <p:ph idx="1"/>
            <a:videoFile r:link="rId1"/>
          </p:nvPr>
        </p:nvPicPr>
        <p:blipFill>
          <a:blip r:embed="rId4"/>
          <a:stretch>
            <a:fillRect/>
          </a:stretch>
        </p:blipFill>
        <p:spPr>
          <a:xfrm>
            <a:off x="2246313" y="1825625"/>
            <a:ext cx="7700962" cy="4351338"/>
          </a:xfrm>
          <a:prstGeom prst="rect">
            <a:avLst/>
          </a:prstGeom>
        </p:spPr>
      </p:pic>
      <p:sp>
        <p:nvSpPr>
          <p:cNvPr id="3" name="Rectangle 2">
            <a:extLst>
              <a:ext uri="{FF2B5EF4-FFF2-40B4-BE49-F238E27FC236}">
                <a16:creationId xmlns:a16="http://schemas.microsoft.com/office/drawing/2014/main" id="{5AE13C14-D922-296A-188C-9979844F8A05}"/>
              </a:ext>
            </a:extLst>
          </p:cNvPr>
          <p:cNvSpPr/>
          <p:nvPr/>
        </p:nvSpPr>
        <p:spPr>
          <a:xfrm>
            <a:off x="10691269" y="-50374"/>
            <a:ext cx="1500731" cy="830997"/>
          </a:xfrm>
          <a:prstGeom prst="rect">
            <a:avLst/>
          </a:prstGeom>
          <a:noFill/>
        </p:spPr>
        <p:txBody>
          <a:bodyPr wrap="none" lIns="91440" tIns="45720" rIns="91440" bIns="45720">
            <a:spAutoFit/>
          </a:bodyPr>
          <a:lstStyle/>
          <a:p>
            <a:pPr algn="ctr"/>
            <a:r>
              <a:rPr lang="en-US" sz="2400" b="1" cap="none" spc="0" dirty="0">
                <a:ln w="6600">
                  <a:solidFill>
                    <a:schemeClr val="accent2"/>
                  </a:solidFill>
                  <a:prstDash val="solid"/>
                </a:ln>
                <a:solidFill>
                  <a:srgbClr val="FFFFFF"/>
                </a:solidFill>
                <a:effectLst>
                  <a:outerShdw dist="38100" dir="2700000" algn="tl" rotWithShape="0">
                    <a:schemeClr val="accent2"/>
                  </a:outerShdw>
                </a:effectLst>
                <a:latin typeface="Bahnschrift SemiBold" panose="020B0502040204020203" pitchFamily="34" charset="0"/>
              </a:rPr>
              <a:t>Resource</a:t>
            </a:r>
            <a:br>
              <a:rPr lang="en-US" sz="2400" b="1" cap="none" spc="0" dirty="0">
                <a:ln w="6600">
                  <a:solidFill>
                    <a:schemeClr val="accent2"/>
                  </a:solidFill>
                  <a:prstDash val="solid"/>
                </a:ln>
                <a:solidFill>
                  <a:srgbClr val="FFFFFF"/>
                </a:solidFill>
                <a:effectLst>
                  <a:outerShdw dist="38100" dir="2700000" algn="tl" rotWithShape="0">
                    <a:schemeClr val="accent2"/>
                  </a:outerShdw>
                </a:effectLst>
                <a:latin typeface="Bahnschrift SemiBold" panose="020B0502040204020203" pitchFamily="34" charset="0"/>
              </a:rPr>
            </a:br>
            <a:r>
              <a:rPr lang="en-US" sz="2400" b="1" cap="none" spc="0" dirty="0">
                <a:ln w="6600">
                  <a:solidFill>
                    <a:schemeClr val="accent2"/>
                  </a:solidFill>
                  <a:prstDash val="solid"/>
                </a:ln>
                <a:solidFill>
                  <a:srgbClr val="FFFFFF"/>
                </a:solidFill>
                <a:effectLst>
                  <a:outerShdw dist="38100" dir="2700000" algn="tl" rotWithShape="0">
                    <a:schemeClr val="accent2"/>
                  </a:outerShdw>
                </a:effectLst>
                <a:latin typeface="Bahnschrift SemiBold" panose="020B0502040204020203" pitchFamily="34" charset="0"/>
              </a:rPr>
              <a:t> Needed</a:t>
            </a:r>
          </a:p>
        </p:txBody>
      </p:sp>
    </p:spTree>
    <p:extLst>
      <p:ext uri="{BB962C8B-B14F-4D97-AF65-F5344CB8AC3E}">
        <p14:creationId xmlns:p14="http://schemas.microsoft.com/office/powerpoint/2010/main" val="1622687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0BABF-17BB-F37A-BD27-4FB4964F8D45}"/>
              </a:ext>
            </a:extLst>
          </p:cNvPr>
          <p:cNvSpPr>
            <a:spLocks noGrp="1"/>
          </p:cNvSpPr>
          <p:nvPr>
            <p:ph type="title"/>
          </p:nvPr>
        </p:nvSpPr>
        <p:spPr/>
        <p:txBody>
          <a:bodyPr/>
          <a:lstStyle/>
          <a:p>
            <a:r>
              <a:rPr lang="en-IE" dirty="0"/>
              <a:t>Theory Of Change Exercise</a:t>
            </a:r>
            <a:endParaRPr lang="en-GB" dirty="0"/>
          </a:p>
        </p:txBody>
      </p:sp>
      <p:sp>
        <p:nvSpPr>
          <p:cNvPr id="3" name="Content Placeholder 2">
            <a:extLst>
              <a:ext uri="{FF2B5EF4-FFF2-40B4-BE49-F238E27FC236}">
                <a16:creationId xmlns:a16="http://schemas.microsoft.com/office/drawing/2014/main" id="{9C11E874-1058-A43B-6C33-94B3D1112D12}"/>
              </a:ext>
            </a:extLst>
          </p:cNvPr>
          <p:cNvSpPr>
            <a:spLocks noGrp="1"/>
          </p:cNvSpPr>
          <p:nvPr>
            <p:ph idx="1"/>
          </p:nvPr>
        </p:nvSpPr>
        <p:spPr/>
        <p:txBody>
          <a:bodyPr>
            <a:normAutofit fontScale="92500" lnSpcReduction="10000"/>
          </a:bodyPr>
          <a:lstStyle/>
          <a:p>
            <a:r>
              <a:rPr lang="en-IE" dirty="0"/>
              <a:t>Working in Threes:</a:t>
            </a:r>
          </a:p>
          <a:p>
            <a:r>
              <a:rPr lang="en-IE" dirty="0"/>
              <a:t>Take 2 A3 sheets</a:t>
            </a:r>
          </a:p>
          <a:p>
            <a:r>
              <a:rPr lang="en-IE" dirty="0"/>
              <a:t>Take some sticky notes</a:t>
            </a:r>
          </a:p>
          <a:p>
            <a:r>
              <a:rPr lang="en-IE" dirty="0"/>
              <a:t>Working from the top of the sheet: </a:t>
            </a:r>
          </a:p>
          <a:p>
            <a:r>
              <a:rPr lang="en-IE" dirty="0"/>
              <a:t>Call out the Problem needing solved.</a:t>
            </a:r>
          </a:p>
          <a:p>
            <a:r>
              <a:rPr lang="en-IE" dirty="0"/>
              <a:t>Dig down into the problem and its actual causes.</a:t>
            </a:r>
          </a:p>
          <a:p>
            <a:r>
              <a:rPr lang="en-IE" dirty="0"/>
              <a:t>Keep digging, to find the root causes of the problems. There may be many.</a:t>
            </a:r>
          </a:p>
          <a:p>
            <a:r>
              <a:rPr lang="en-IE" dirty="0"/>
              <a:t>In the next part of the exercise we’ll use our analysis to construct our theory of change</a:t>
            </a:r>
            <a:endParaRPr lang="en-GB" dirty="0"/>
          </a:p>
        </p:txBody>
      </p:sp>
      <p:sp>
        <p:nvSpPr>
          <p:cNvPr id="4" name="Rectangle 3">
            <a:extLst>
              <a:ext uri="{FF2B5EF4-FFF2-40B4-BE49-F238E27FC236}">
                <a16:creationId xmlns:a16="http://schemas.microsoft.com/office/drawing/2014/main" id="{B85413AF-B86C-62A9-9165-3E085095171C}"/>
              </a:ext>
            </a:extLst>
          </p:cNvPr>
          <p:cNvSpPr/>
          <p:nvPr/>
        </p:nvSpPr>
        <p:spPr>
          <a:xfrm rot="21293985">
            <a:off x="9301634" y="609076"/>
            <a:ext cx="2120747" cy="1244906"/>
          </a:xfrm>
          <a:prstGeom prst="rect">
            <a:avLst/>
          </a:prstGeom>
          <a:solidFill>
            <a:schemeClr val="accent1">
              <a:lumMod val="40000"/>
              <a:lumOff val="60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b="1" dirty="0">
                <a:solidFill>
                  <a:schemeClr val="tx1"/>
                </a:solidFill>
                <a:latin typeface="Bradley Hand ITC" panose="03070402050302030203" pitchFamily="66" charset="0"/>
              </a:rPr>
              <a:t>I’m always late for work</a:t>
            </a:r>
            <a:endParaRPr lang="en-GB" b="1" dirty="0">
              <a:solidFill>
                <a:schemeClr val="tx1"/>
              </a:solidFill>
              <a:latin typeface="Bradley Hand ITC" panose="03070402050302030203" pitchFamily="66" charset="0"/>
            </a:endParaRPr>
          </a:p>
        </p:txBody>
      </p:sp>
      <p:sp>
        <p:nvSpPr>
          <p:cNvPr id="7" name="Rectangle 6">
            <a:extLst>
              <a:ext uri="{FF2B5EF4-FFF2-40B4-BE49-F238E27FC236}">
                <a16:creationId xmlns:a16="http://schemas.microsoft.com/office/drawing/2014/main" id="{985543D0-367B-01D0-6740-0EA7E0284C3E}"/>
              </a:ext>
            </a:extLst>
          </p:cNvPr>
          <p:cNvSpPr/>
          <p:nvPr/>
        </p:nvSpPr>
        <p:spPr>
          <a:xfrm rot="655965">
            <a:off x="9725785" y="1571172"/>
            <a:ext cx="2120747" cy="1244906"/>
          </a:xfrm>
          <a:prstGeom prst="rect">
            <a:avLst/>
          </a:prstGeom>
          <a:solidFill>
            <a:schemeClr val="accent6">
              <a:lumMod val="40000"/>
              <a:lumOff val="60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b="1" dirty="0">
                <a:solidFill>
                  <a:schemeClr val="tx1"/>
                </a:solidFill>
                <a:latin typeface="Bradley Hand ITC" panose="03070402050302030203" pitchFamily="66" charset="0"/>
              </a:rPr>
              <a:t>Inconvenient bus times!</a:t>
            </a:r>
            <a:endParaRPr lang="en-GB" b="1" dirty="0">
              <a:solidFill>
                <a:schemeClr val="tx1"/>
              </a:solidFill>
              <a:latin typeface="Bradley Hand ITC" panose="03070402050302030203" pitchFamily="66" charset="0"/>
            </a:endParaRPr>
          </a:p>
        </p:txBody>
      </p:sp>
      <p:sp>
        <p:nvSpPr>
          <p:cNvPr id="5" name="Rectangle 4">
            <a:extLst>
              <a:ext uri="{FF2B5EF4-FFF2-40B4-BE49-F238E27FC236}">
                <a16:creationId xmlns:a16="http://schemas.microsoft.com/office/drawing/2014/main" id="{D0B26B94-024E-BDBB-9831-BF56EDA58A93}"/>
              </a:ext>
            </a:extLst>
          </p:cNvPr>
          <p:cNvSpPr/>
          <p:nvPr/>
        </p:nvSpPr>
        <p:spPr>
          <a:xfrm rot="21293985">
            <a:off x="8265234" y="2215440"/>
            <a:ext cx="2120747" cy="1244906"/>
          </a:xfrm>
          <a:prstGeom prst="rect">
            <a:avLst/>
          </a:prstGeom>
          <a:solidFill>
            <a:schemeClr val="accent2">
              <a:lumMod val="40000"/>
              <a:lumOff val="60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2400" b="1" dirty="0">
                <a:solidFill>
                  <a:schemeClr val="tx1"/>
                </a:solidFill>
                <a:latin typeface="Bradley Hand ITC" panose="03070402050302030203" pitchFamily="66" charset="0"/>
              </a:rPr>
              <a:t>Maybe I stay up too late</a:t>
            </a:r>
            <a:endParaRPr lang="en-GB" sz="2400" b="1" dirty="0">
              <a:solidFill>
                <a:schemeClr val="tx1"/>
              </a:solidFill>
              <a:latin typeface="Bradley Hand ITC" panose="03070402050302030203" pitchFamily="66" charset="0"/>
            </a:endParaRPr>
          </a:p>
        </p:txBody>
      </p:sp>
      <p:sp>
        <p:nvSpPr>
          <p:cNvPr id="6" name="Rectangle 5">
            <a:extLst>
              <a:ext uri="{FF2B5EF4-FFF2-40B4-BE49-F238E27FC236}">
                <a16:creationId xmlns:a16="http://schemas.microsoft.com/office/drawing/2014/main" id="{5CED8EFB-0205-1E91-02C2-C9612A4835B9}"/>
              </a:ext>
            </a:extLst>
          </p:cNvPr>
          <p:cNvSpPr/>
          <p:nvPr/>
        </p:nvSpPr>
        <p:spPr>
          <a:xfrm rot="21293985">
            <a:off x="9725785" y="3043457"/>
            <a:ext cx="2120747" cy="1244906"/>
          </a:xfrm>
          <a:prstGeom prst="rect">
            <a:avLst/>
          </a:prstGeom>
          <a:solidFill>
            <a:schemeClr val="accent4">
              <a:lumMod val="40000"/>
              <a:lumOff val="60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dirty="0">
                <a:solidFill>
                  <a:schemeClr val="tx1"/>
                </a:solidFill>
                <a:latin typeface="Bradley Hand ITC" panose="03070402050302030203" pitchFamily="66" charset="0"/>
              </a:rPr>
              <a:t>I need to go to bed earlier to wake up earlier and get an earlier bus.</a:t>
            </a:r>
            <a:endParaRPr lang="en-GB" dirty="0">
              <a:solidFill>
                <a:schemeClr val="tx1"/>
              </a:solidFill>
              <a:latin typeface="Bradley Hand ITC" panose="03070402050302030203" pitchFamily="66" charset="0"/>
            </a:endParaRPr>
          </a:p>
        </p:txBody>
      </p:sp>
      <p:sp>
        <p:nvSpPr>
          <p:cNvPr id="8" name="Rectangle 7">
            <a:extLst>
              <a:ext uri="{FF2B5EF4-FFF2-40B4-BE49-F238E27FC236}">
                <a16:creationId xmlns:a16="http://schemas.microsoft.com/office/drawing/2014/main" id="{8DCD81F9-01DD-425D-EC42-28D3BCAE6768}"/>
              </a:ext>
            </a:extLst>
          </p:cNvPr>
          <p:cNvSpPr/>
          <p:nvPr/>
        </p:nvSpPr>
        <p:spPr>
          <a:xfrm>
            <a:off x="10691269" y="-50374"/>
            <a:ext cx="1500731" cy="830997"/>
          </a:xfrm>
          <a:prstGeom prst="rect">
            <a:avLst/>
          </a:prstGeom>
          <a:noFill/>
        </p:spPr>
        <p:txBody>
          <a:bodyPr wrap="none" lIns="91440" tIns="45720" rIns="91440" bIns="45720">
            <a:spAutoFit/>
          </a:bodyPr>
          <a:lstStyle/>
          <a:p>
            <a:pPr algn="ctr"/>
            <a:r>
              <a:rPr lang="en-US" sz="2400" b="1" cap="none" spc="0" dirty="0">
                <a:ln w="6600">
                  <a:solidFill>
                    <a:schemeClr val="accent2"/>
                  </a:solidFill>
                  <a:prstDash val="solid"/>
                </a:ln>
                <a:solidFill>
                  <a:srgbClr val="FFFFFF"/>
                </a:solidFill>
                <a:effectLst>
                  <a:outerShdw dist="38100" dir="2700000" algn="tl" rotWithShape="0">
                    <a:schemeClr val="accent2"/>
                  </a:outerShdw>
                </a:effectLst>
                <a:latin typeface="Bahnschrift SemiBold" panose="020B0502040204020203" pitchFamily="34" charset="0"/>
              </a:rPr>
              <a:t>Resource</a:t>
            </a:r>
            <a:br>
              <a:rPr lang="en-US" sz="2400" b="1" cap="none" spc="0" dirty="0">
                <a:ln w="6600">
                  <a:solidFill>
                    <a:schemeClr val="accent2"/>
                  </a:solidFill>
                  <a:prstDash val="solid"/>
                </a:ln>
                <a:solidFill>
                  <a:srgbClr val="FFFFFF"/>
                </a:solidFill>
                <a:effectLst>
                  <a:outerShdw dist="38100" dir="2700000" algn="tl" rotWithShape="0">
                    <a:schemeClr val="accent2"/>
                  </a:outerShdw>
                </a:effectLst>
                <a:latin typeface="Bahnschrift SemiBold" panose="020B0502040204020203" pitchFamily="34" charset="0"/>
              </a:rPr>
            </a:br>
            <a:r>
              <a:rPr lang="en-US" sz="2400" b="1" cap="none" spc="0" dirty="0">
                <a:ln w="6600">
                  <a:solidFill>
                    <a:schemeClr val="accent2"/>
                  </a:solidFill>
                  <a:prstDash val="solid"/>
                </a:ln>
                <a:solidFill>
                  <a:srgbClr val="FFFFFF"/>
                </a:solidFill>
                <a:effectLst>
                  <a:outerShdw dist="38100" dir="2700000" algn="tl" rotWithShape="0">
                    <a:schemeClr val="accent2"/>
                  </a:outerShdw>
                </a:effectLst>
                <a:latin typeface="Bahnschrift SemiBold" panose="020B0502040204020203" pitchFamily="34" charset="0"/>
              </a:rPr>
              <a:t> Needed</a:t>
            </a:r>
          </a:p>
        </p:txBody>
      </p:sp>
    </p:spTree>
    <p:extLst>
      <p:ext uri="{BB962C8B-B14F-4D97-AF65-F5344CB8AC3E}">
        <p14:creationId xmlns:p14="http://schemas.microsoft.com/office/powerpoint/2010/main" val="1451098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61CC15D-B5FD-FC03-C5E9-4E216DC34D3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836506" y="651157"/>
            <a:ext cx="6096000" cy="6096862"/>
          </a:xfrm>
          <a:prstGeom prst="rect">
            <a:avLst/>
          </a:prstGeom>
        </p:spPr>
      </p:pic>
      <p:sp>
        <p:nvSpPr>
          <p:cNvPr id="6" name="TextBox 5">
            <a:extLst>
              <a:ext uri="{FF2B5EF4-FFF2-40B4-BE49-F238E27FC236}">
                <a16:creationId xmlns:a16="http://schemas.microsoft.com/office/drawing/2014/main" id="{9DB8832D-AAC5-0974-2F91-F2E100793C32}"/>
              </a:ext>
            </a:extLst>
          </p:cNvPr>
          <p:cNvSpPr txBox="1"/>
          <p:nvPr/>
        </p:nvSpPr>
        <p:spPr>
          <a:xfrm>
            <a:off x="5512449" y="651157"/>
            <a:ext cx="744114" cy="369332"/>
          </a:xfrm>
          <a:prstGeom prst="rect">
            <a:avLst/>
          </a:prstGeom>
          <a:noFill/>
        </p:spPr>
        <p:txBody>
          <a:bodyPr wrap="none" rtlCol="0">
            <a:spAutoFit/>
          </a:bodyPr>
          <a:lstStyle/>
          <a:p>
            <a:r>
              <a:rPr lang="en-GB"/>
              <a:t>Name</a:t>
            </a:r>
            <a:endParaRPr lang="en-IE"/>
          </a:p>
        </p:txBody>
      </p:sp>
      <mc:AlternateContent xmlns:mc="http://schemas.openxmlformats.org/markup-compatibility/2006" xmlns:p14="http://schemas.microsoft.com/office/powerpoint/2010/main" xmlns:aink="http://schemas.microsoft.com/office/drawing/2016/ink">
        <mc:Choice Requires="p14 aink">
          <p:contentPart p14:bwMode="auto" r:id="rId4">
            <p14:nvContentPartPr>
              <p14:cNvPr id="7" name="Ink 6">
                <a:extLst>
                  <a:ext uri="{FF2B5EF4-FFF2-40B4-BE49-F238E27FC236}">
                    <a16:creationId xmlns:a16="http://schemas.microsoft.com/office/drawing/2014/main" id="{F9A290C7-E15B-3979-69AF-F0C27D2AC22D}"/>
                  </a:ext>
                </a:extLst>
              </p14:cNvPr>
              <p14:cNvContentPartPr/>
              <p14:nvPr/>
            </p14:nvContentPartPr>
            <p14:xfrm>
              <a:off x="5817688" y="1017110"/>
              <a:ext cx="182160" cy="492120"/>
            </p14:xfrm>
          </p:contentPart>
        </mc:Choice>
        <mc:Fallback xmlns="">
          <p:pic>
            <p:nvPicPr>
              <p:cNvPr id="7" name="Ink 6">
                <a:extLst>
                  <a:ext uri="{FF2B5EF4-FFF2-40B4-BE49-F238E27FC236}">
                    <a16:creationId xmlns:a16="http://schemas.microsoft.com/office/drawing/2014/main" id="{F9A290C7-E15B-3979-69AF-F0C27D2AC22D}"/>
                  </a:ext>
                </a:extLst>
              </p:cNvPr>
              <p:cNvPicPr/>
              <p:nvPr/>
            </p:nvPicPr>
            <p:blipFill>
              <a:blip r:embed="rId5"/>
              <a:stretch>
                <a:fillRect/>
              </a:stretch>
            </p:blipFill>
            <p:spPr>
              <a:xfrm>
                <a:off x="5799688" y="999110"/>
                <a:ext cx="217800" cy="527760"/>
              </a:xfrm>
              <a:prstGeom prst="rect">
                <a:avLst/>
              </a:prstGeom>
            </p:spPr>
          </p:pic>
        </mc:Fallback>
      </mc:AlternateContent>
    </p:spTree>
    <p:extLst>
      <p:ext uri="{BB962C8B-B14F-4D97-AF65-F5344CB8AC3E}">
        <p14:creationId xmlns:p14="http://schemas.microsoft.com/office/powerpoint/2010/main" val="406896342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E921C-FA0B-176D-D9BC-BC02A5C20983}"/>
              </a:ext>
            </a:extLst>
          </p:cNvPr>
          <p:cNvSpPr>
            <a:spLocks noGrp="1"/>
          </p:cNvSpPr>
          <p:nvPr>
            <p:ph type="title"/>
          </p:nvPr>
        </p:nvSpPr>
        <p:spPr/>
        <p:txBody>
          <a:bodyPr/>
          <a:lstStyle/>
          <a:p>
            <a:r>
              <a:rPr lang="en-IE" dirty="0"/>
              <a:t>You’ve analysed the problem. Now we construct our theory of change</a:t>
            </a:r>
            <a:endParaRPr lang="en-GB" dirty="0"/>
          </a:p>
        </p:txBody>
      </p:sp>
      <p:sp>
        <p:nvSpPr>
          <p:cNvPr id="3" name="Content Placeholder 2">
            <a:extLst>
              <a:ext uri="{FF2B5EF4-FFF2-40B4-BE49-F238E27FC236}">
                <a16:creationId xmlns:a16="http://schemas.microsoft.com/office/drawing/2014/main" id="{91083CA2-8575-4BFE-C86F-17B7F1245034}"/>
              </a:ext>
            </a:extLst>
          </p:cNvPr>
          <p:cNvSpPr>
            <a:spLocks noGrp="1"/>
          </p:cNvSpPr>
          <p:nvPr>
            <p:ph idx="1"/>
          </p:nvPr>
        </p:nvSpPr>
        <p:spPr/>
        <p:txBody>
          <a:bodyPr anchor="ctr"/>
          <a:lstStyle/>
          <a:p>
            <a:r>
              <a:rPr lang="en-IE" dirty="0"/>
              <a:t>When you’re sure you’ve perfected the analysis of the problem and its root causes:</a:t>
            </a:r>
          </a:p>
          <a:p>
            <a:r>
              <a:rPr lang="en-IE" dirty="0"/>
              <a:t>Working from the bottom of the sheet, propose workable solutions to the root causes.</a:t>
            </a:r>
          </a:p>
          <a:p>
            <a:r>
              <a:rPr lang="en-IE" dirty="0"/>
              <a:t>Assume the solutions work, and then follow the logic, knocking down root causes and getting to actions which can cause the problems to be undone and the change to occur.</a:t>
            </a:r>
            <a:endParaRPr lang="en-GB" dirty="0"/>
          </a:p>
        </p:txBody>
      </p:sp>
    </p:spTree>
    <p:extLst>
      <p:ext uri="{BB962C8B-B14F-4D97-AF65-F5344CB8AC3E}">
        <p14:creationId xmlns:p14="http://schemas.microsoft.com/office/powerpoint/2010/main" val="405573280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84685-A857-F294-CE81-CFECF5C25AFF}"/>
              </a:ext>
            </a:extLst>
          </p:cNvPr>
          <p:cNvSpPr>
            <a:spLocks noGrp="1"/>
          </p:cNvSpPr>
          <p:nvPr>
            <p:ph type="title"/>
          </p:nvPr>
        </p:nvSpPr>
        <p:spPr/>
        <p:txBody>
          <a:bodyPr/>
          <a:lstStyle/>
          <a:p>
            <a:r>
              <a:rPr lang="en-GB" dirty="0"/>
              <a:t>A theory of change is a powerful but accessible  tool</a:t>
            </a:r>
            <a:endParaRPr lang="en-IE" dirty="0"/>
          </a:p>
        </p:txBody>
      </p:sp>
      <p:sp>
        <p:nvSpPr>
          <p:cNvPr id="5" name="Content Placeholder 4">
            <a:extLst>
              <a:ext uri="{FF2B5EF4-FFF2-40B4-BE49-F238E27FC236}">
                <a16:creationId xmlns:a16="http://schemas.microsoft.com/office/drawing/2014/main" id="{45AEC878-52C6-0075-7D00-F97ACD9D3E02}"/>
              </a:ext>
            </a:extLst>
          </p:cNvPr>
          <p:cNvSpPr>
            <a:spLocks noGrp="1"/>
          </p:cNvSpPr>
          <p:nvPr>
            <p:ph idx="1"/>
          </p:nvPr>
        </p:nvSpPr>
        <p:spPr/>
        <p:txBody>
          <a:bodyPr anchor="ctr"/>
          <a:lstStyle/>
          <a:p>
            <a:r>
              <a:rPr lang="en-GB" dirty="0"/>
              <a:t>Every member of your team can easily apply this tool to all sorts of simple and complex work</a:t>
            </a:r>
          </a:p>
          <a:p>
            <a:r>
              <a:rPr lang="en-GB" dirty="0"/>
              <a:t>You can work as a team to decide on each step and each iteration of the tool</a:t>
            </a:r>
          </a:p>
          <a:p>
            <a:r>
              <a:rPr lang="en-GB" dirty="0"/>
              <a:t>By documenting it properly you can come back to and revise it to keep on track</a:t>
            </a:r>
            <a:endParaRPr lang="en-IE" dirty="0"/>
          </a:p>
        </p:txBody>
      </p:sp>
    </p:spTree>
    <p:extLst>
      <p:ext uri="{BB962C8B-B14F-4D97-AF65-F5344CB8AC3E}">
        <p14:creationId xmlns:p14="http://schemas.microsoft.com/office/powerpoint/2010/main" val="277292793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80E13-2CD1-7B1A-18BB-07355207A0AB}"/>
              </a:ext>
            </a:extLst>
          </p:cNvPr>
          <p:cNvSpPr>
            <a:spLocks noGrp="1"/>
          </p:cNvSpPr>
          <p:nvPr>
            <p:ph type="title"/>
          </p:nvPr>
        </p:nvSpPr>
        <p:spPr/>
        <p:txBody>
          <a:bodyPr/>
          <a:lstStyle/>
          <a:p>
            <a:r>
              <a:rPr lang="en-GB" dirty="0"/>
              <a:t>Be aware of the </a:t>
            </a:r>
            <a:r>
              <a:rPr lang="en-GB" dirty="0">
                <a:effectLst>
                  <a:outerShdw blurRad="38100" dist="38100" dir="2700000" algn="tl">
                    <a:srgbClr val="000000">
                      <a:alpha val="43137"/>
                    </a:srgbClr>
                  </a:outerShdw>
                </a:effectLst>
              </a:rPr>
              <a:t>ceiling of responsibility</a:t>
            </a:r>
            <a:endParaRPr lang="en-IE" dirty="0">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81760738-F9C6-B989-D945-1D9E32E89784}"/>
              </a:ext>
            </a:extLst>
          </p:cNvPr>
          <p:cNvSpPr>
            <a:spLocks noGrp="1"/>
          </p:cNvSpPr>
          <p:nvPr>
            <p:ph idx="1"/>
          </p:nvPr>
        </p:nvSpPr>
        <p:spPr/>
        <p:txBody>
          <a:bodyPr/>
          <a:lstStyle/>
          <a:p>
            <a:r>
              <a:rPr lang="en-GB" dirty="0"/>
              <a:t>High goals are welcome</a:t>
            </a:r>
          </a:p>
          <a:p>
            <a:r>
              <a:rPr lang="en-GB" dirty="0"/>
              <a:t>Recognise that your leadership and your actions can bring us closer to the change you wish to see</a:t>
            </a:r>
          </a:p>
          <a:p>
            <a:r>
              <a:rPr lang="en-GB" dirty="0"/>
              <a:t>Be honest about the things you can and cannot achieve</a:t>
            </a:r>
          </a:p>
          <a:p>
            <a:r>
              <a:rPr lang="en-GB" dirty="0"/>
              <a:t>Be prepared to accept that some goals are above the ceiling of your responsibility and the ceiling of your organisation </a:t>
            </a:r>
          </a:p>
          <a:p>
            <a:r>
              <a:rPr lang="en-GB" dirty="0"/>
              <a:t>You cannot move the ceiling of responsibility on your own.</a:t>
            </a:r>
          </a:p>
          <a:p>
            <a:r>
              <a:rPr lang="en-GB" dirty="0"/>
              <a:t>Accept credit for the changes you do make.</a:t>
            </a:r>
            <a:endParaRPr lang="en-IE" dirty="0"/>
          </a:p>
        </p:txBody>
      </p:sp>
    </p:spTree>
    <p:extLst>
      <p:ext uri="{BB962C8B-B14F-4D97-AF65-F5344CB8AC3E}">
        <p14:creationId xmlns:p14="http://schemas.microsoft.com/office/powerpoint/2010/main" val="306451486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0563D-2200-DDBE-D968-43809649EE46}"/>
              </a:ext>
            </a:extLst>
          </p:cNvPr>
          <p:cNvSpPr>
            <a:spLocks noGrp="1"/>
          </p:cNvSpPr>
          <p:nvPr>
            <p:ph type="title"/>
          </p:nvPr>
        </p:nvSpPr>
        <p:spPr/>
        <p:txBody>
          <a:bodyPr/>
          <a:lstStyle/>
          <a:p>
            <a:r>
              <a:rPr lang="en-GB" dirty="0">
                <a:solidFill>
                  <a:srgbClr val="FF0000"/>
                </a:solidFill>
              </a:rPr>
              <a:t>Remember: Change is the point.</a:t>
            </a:r>
            <a:endParaRPr lang="en-IE" dirty="0">
              <a:solidFill>
                <a:srgbClr val="FF0000"/>
              </a:solidFill>
            </a:endParaRPr>
          </a:p>
        </p:txBody>
      </p:sp>
      <p:sp>
        <p:nvSpPr>
          <p:cNvPr id="3" name="Content Placeholder 2">
            <a:extLst>
              <a:ext uri="{FF2B5EF4-FFF2-40B4-BE49-F238E27FC236}">
                <a16:creationId xmlns:a16="http://schemas.microsoft.com/office/drawing/2014/main" id="{A45E317B-852A-F1B1-229B-3BB7FEBB793A}"/>
              </a:ext>
            </a:extLst>
          </p:cNvPr>
          <p:cNvSpPr>
            <a:spLocks noGrp="1"/>
          </p:cNvSpPr>
          <p:nvPr>
            <p:ph idx="1"/>
          </p:nvPr>
        </p:nvSpPr>
        <p:spPr/>
        <p:txBody>
          <a:bodyPr anchor="ctr"/>
          <a:lstStyle/>
          <a:p>
            <a:r>
              <a:rPr lang="en-GB" dirty="0"/>
              <a:t>In this exercise we will:</a:t>
            </a:r>
          </a:p>
          <a:p>
            <a:r>
              <a:rPr lang="en-GB" dirty="0"/>
              <a:t>Recap on the definition of a campaign</a:t>
            </a:r>
          </a:p>
          <a:p>
            <a:r>
              <a:rPr lang="en-GB" dirty="0"/>
              <a:t>Use our knowledge of Theory of Change to plot a campaign plan</a:t>
            </a:r>
          </a:p>
          <a:p>
            <a:r>
              <a:rPr lang="en-GB" dirty="0"/>
              <a:t>Recognise that there’s a choreography to campaigns, and that some elements of a campaign activity have to come before others</a:t>
            </a:r>
          </a:p>
        </p:txBody>
      </p:sp>
    </p:spTree>
    <p:extLst>
      <p:ext uri="{BB962C8B-B14F-4D97-AF65-F5344CB8AC3E}">
        <p14:creationId xmlns:p14="http://schemas.microsoft.com/office/powerpoint/2010/main" val="210006108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B3520-3B5C-124D-57A6-CD5FCF1A4160}"/>
              </a:ext>
            </a:extLst>
          </p:cNvPr>
          <p:cNvSpPr>
            <a:spLocks noGrp="1"/>
          </p:cNvSpPr>
          <p:nvPr>
            <p:ph type="title"/>
          </p:nvPr>
        </p:nvSpPr>
        <p:spPr/>
        <p:txBody>
          <a:bodyPr/>
          <a:lstStyle/>
          <a:p>
            <a:r>
              <a:rPr lang="en-GB"/>
              <a:t>What needs to change?</a:t>
            </a:r>
            <a:endParaRPr lang="en-IE"/>
          </a:p>
        </p:txBody>
      </p:sp>
      <p:sp>
        <p:nvSpPr>
          <p:cNvPr id="3" name="Content Placeholder 2">
            <a:extLst>
              <a:ext uri="{FF2B5EF4-FFF2-40B4-BE49-F238E27FC236}">
                <a16:creationId xmlns:a16="http://schemas.microsoft.com/office/drawing/2014/main" id="{EEB5F808-7535-43B4-8260-3C94410F02BB}"/>
              </a:ext>
            </a:extLst>
          </p:cNvPr>
          <p:cNvSpPr>
            <a:spLocks noGrp="1"/>
          </p:cNvSpPr>
          <p:nvPr>
            <p:ph idx="1"/>
          </p:nvPr>
        </p:nvSpPr>
        <p:spPr/>
        <p:txBody>
          <a:bodyPr anchor="ctr"/>
          <a:lstStyle/>
          <a:p>
            <a:r>
              <a:rPr lang="en-GB"/>
              <a:t>What one change do you want to bring about during your term in office?</a:t>
            </a:r>
          </a:p>
          <a:p>
            <a:pPr marL="0" indent="0">
              <a:buNone/>
            </a:pPr>
            <a:endParaRPr lang="en-IE"/>
          </a:p>
        </p:txBody>
      </p:sp>
    </p:spTree>
    <p:extLst>
      <p:ext uri="{BB962C8B-B14F-4D97-AF65-F5344CB8AC3E}">
        <p14:creationId xmlns:p14="http://schemas.microsoft.com/office/powerpoint/2010/main" val="287396223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ED20C-8C01-A3D2-4746-84A50DC085C9}"/>
              </a:ext>
            </a:extLst>
          </p:cNvPr>
          <p:cNvSpPr>
            <a:spLocks noGrp="1"/>
          </p:cNvSpPr>
          <p:nvPr>
            <p:ph type="title"/>
          </p:nvPr>
        </p:nvSpPr>
        <p:spPr/>
        <p:txBody>
          <a:bodyPr/>
          <a:lstStyle/>
          <a:p>
            <a:r>
              <a:rPr lang="en-GB"/>
              <a:t>How do we create change?</a:t>
            </a:r>
            <a:endParaRPr lang="en-IE"/>
          </a:p>
        </p:txBody>
      </p:sp>
      <p:sp>
        <p:nvSpPr>
          <p:cNvPr id="4" name="Oval 3">
            <a:extLst>
              <a:ext uri="{FF2B5EF4-FFF2-40B4-BE49-F238E27FC236}">
                <a16:creationId xmlns:a16="http://schemas.microsoft.com/office/drawing/2014/main" id="{83273BAC-EA0E-BD27-26FF-6A43002DD6EE}"/>
              </a:ext>
            </a:extLst>
          </p:cNvPr>
          <p:cNvSpPr/>
          <p:nvPr/>
        </p:nvSpPr>
        <p:spPr>
          <a:xfrm>
            <a:off x="1222049" y="2554480"/>
            <a:ext cx="3589234" cy="3358498"/>
          </a:xfrm>
          <a:prstGeom prst="ellipse">
            <a:avLst/>
          </a:prstGeom>
          <a:solidFill>
            <a:schemeClr val="bg1"/>
          </a:solid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Oval 4">
            <a:extLst>
              <a:ext uri="{FF2B5EF4-FFF2-40B4-BE49-F238E27FC236}">
                <a16:creationId xmlns:a16="http://schemas.microsoft.com/office/drawing/2014/main" id="{9E0AB4A0-4C1F-8C51-BC8E-B1AD967B9EE3}"/>
              </a:ext>
            </a:extLst>
          </p:cNvPr>
          <p:cNvSpPr/>
          <p:nvPr/>
        </p:nvSpPr>
        <p:spPr>
          <a:xfrm>
            <a:off x="4203819" y="2554480"/>
            <a:ext cx="3589234" cy="3358498"/>
          </a:xfrm>
          <a:prstGeom prst="ellipse">
            <a:avLst/>
          </a:prstGeom>
          <a:noFill/>
          <a:ln w="57150">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Oval 5">
            <a:extLst>
              <a:ext uri="{FF2B5EF4-FFF2-40B4-BE49-F238E27FC236}">
                <a16:creationId xmlns:a16="http://schemas.microsoft.com/office/drawing/2014/main" id="{2161CCB9-B5A4-6E1C-37A9-DF9865537D33}"/>
              </a:ext>
            </a:extLst>
          </p:cNvPr>
          <p:cNvSpPr/>
          <p:nvPr/>
        </p:nvSpPr>
        <p:spPr>
          <a:xfrm>
            <a:off x="7260008" y="2478280"/>
            <a:ext cx="3589234" cy="3358498"/>
          </a:xfrm>
          <a:prstGeom prst="ellipse">
            <a:avLst/>
          </a:prstGeom>
          <a:noFill/>
          <a:ln w="57150">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TextBox 6">
            <a:extLst>
              <a:ext uri="{FF2B5EF4-FFF2-40B4-BE49-F238E27FC236}">
                <a16:creationId xmlns:a16="http://schemas.microsoft.com/office/drawing/2014/main" id="{567AE507-979F-2A64-9BD9-B90355C03BC5}"/>
              </a:ext>
            </a:extLst>
          </p:cNvPr>
          <p:cNvSpPr txBox="1"/>
          <p:nvPr/>
        </p:nvSpPr>
        <p:spPr>
          <a:xfrm>
            <a:off x="2171223" y="3141866"/>
            <a:ext cx="1616468" cy="2031325"/>
          </a:xfrm>
          <a:prstGeom prst="rect">
            <a:avLst/>
          </a:prstGeom>
          <a:noFill/>
        </p:spPr>
        <p:txBody>
          <a:bodyPr wrap="none" rtlCol="0">
            <a:spAutoFit/>
          </a:bodyPr>
          <a:lstStyle/>
          <a:p>
            <a:pPr algn="ctr"/>
            <a:r>
              <a:rPr lang="en-GB" b="1"/>
              <a:t>INFLUENCE</a:t>
            </a:r>
          </a:p>
          <a:p>
            <a:pPr algn="ctr"/>
            <a:endParaRPr lang="en-GB"/>
          </a:p>
          <a:p>
            <a:pPr algn="ctr"/>
            <a:r>
              <a:rPr lang="en-GB"/>
              <a:t>Relationships</a:t>
            </a:r>
          </a:p>
          <a:p>
            <a:pPr algn="ctr"/>
            <a:endParaRPr lang="en-GB"/>
          </a:p>
          <a:p>
            <a:pPr algn="ctr"/>
            <a:r>
              <a:rPr lang="en-GB"/>
              <a:t>Representation</a:t>
            </a:r>
          </a:p>
          <a:p>
            <a:pPr algn="ctr"/>
            <a:endParaRPr lang="en-GB"/>
          </a:p>
          <a:p>
            <a:pPr algn="ctr"/>
            <a:r>
              <a:rPr lang="en-GB"/>
              <a:t>Policy Insight</a:t>
            </a:r>
            <a:endParaRPr lang="en-IE"/>
          </a:p>
        </p:txBody>
      </p:sp>
      <p:sp>
        <p:nvSpPr>
          <p:cNvPr id="8" name="TextBox 7">
            <a:extLst>
              <a:ext uri="{FF2B5EF4-FFF2-40B4-BE49-F238E27FC236}">
                <a16:creationId xmlns:a16="http://schemas.microsoft.com/office/drawing/2014/main" id="{8B31F357-05ED-FF59-3421-7F9AFCC60532}"/>
              </a:ext>
            </a:extLst>
          </p:cNvPr>
          <p:cNvSpPr txBox="1"/>
          <p:nvPr/>
        </p:nvSpPr>
        <p:spPr>
          <a:xfrm>
            <a:off x="5117041" y="2654756"/>
            <a:ext cx="1762790" cy="3416320"/>
          </a:xfrm>
          <a:prstGeom prst="rect">
            <a:avLst/>
          </a:prstGeom>
          <a:noFill/>
        </p:spPr>
        <p:txBody>
          <a:bodyPr wrap="none" rtlCol="0">
            <a:spAutoFit/>
          </a:bodyPr>
          <a:lstStyle/>
          <a:p>
            <a:pPr algn="ctr"/>
            <a:r>
              <a:rPr lang="en-GB" b="1"/>
              <a:t>CAMPAIGN</a:t>
            </a:r>
          </a:p>
          <a:p>
            <a:pPr algn="ctr"/>
            <a:endParaRPr lang="en-GB"/>
          </a:p>
          <a:p>
            <a:pPr algn="ctr"/>
            <a:r>
              <a:rPr lang="en-GB"/>
              <a:t>Communications</a:t>
            </a:r>
          </a:p>
          <a:p>
            <a:pPr algn="ctr"/>
            <a:endParaRPr lang="en-GB"/>
          </a:p>
          <a:p>
            <a:pPr algn="ctr"/>
            <a:r>
              <a:rPr lang="en-GB"/>
              <a:t>Planning</a:t>
            </a:r>
          </a:p>
          <a:p>
            <a:pPr algn="ctr"/>
            <a:endParaRPr lang="en-GB"/>
          </a:p>
          <a:p>
            <a:pPr algn="ctr"/>
            <a:r>
              <a:rPr lang="en-GB"/>
              <a:t>Tactics</a:t>
            </a:r>
          </a:p>
          <a:p>
            <a:pPr algn="ctr"/>
            <a:endParaRPr lang="en-GB"/>
          </a:p>
          <a:p>
            <a:pPr algn="ctr"/>
            <a:r>
              <a:rPr lang="en-GB"/>
              <a:t>Media</a:t>
            </a:r>
          </a:p>
          <a:p>
            <a:pPr algn="ctr"/>
            <a:endParaRPr lang="en-GB"/>
          </a:p>
          <a:p>
            <a:pPr algn="ctr"/>
            <a:r>
              <a:rPr lang="en-GB"/>
              <a:t>Organising</a:t>
            </a:r>
          </a:p>
          <a:p>
            <a:pPr algn="ctr"/>
            <a:endParaRPr lang="en-IE"/>
          </a:p>
        </p:txBody>
      </p:sp>
      <p:sp>
        <p:nvSpPr>
          <p:cNvPr id="9" name="TextBox 8">
            <a:extLst>
              <a:ext uri="{FF2B5EF4-FFF2-40B4-BE49-F238E27FC236}">
                <a16:creationId xmlns:a16="http://schemas.microsoft.com/office/drawing/2014/main" id="{9AA8BA22-9AE5-C718-F2B3-42F95E56F957}"/>
              </a:ext>
            </a:extLst>
          </p:cNvPr>
          <p:cNvSpPr txBox="1"/>
          <p:nvPr/>
        </p:nvSpPr>
        <p:spPr>
          <a:xfrm>
            <a:off x="7859777" y="3076555"/>
            <a:ext cx="2566535" cy="2031325"/>
          </a:xfrm>
          <a:prstGeom prst="rect">
            <a:avLst/>
          </a:prstGeom>
          <a:noFill/>
        </p:spPr>
        <p:txBody>
          <a:bodyPr wrap="none" rtlCol="0">
            <a:spAutoFit/>
          </a:bodyPr>
          <a:lstStyle/>
          <a:p>
            <a:pPr algn="ctr"/>
            <a:r>
              <a:rPr lang="en-GB" b="1"/>
              <a:t>ACTIVISM</a:t>
            </a:r>
          </a:p>
          <a:p>
            <a:pPr algn="ctr"/>
            <a:endParaRPr lang="en-GB" b="1"/>
          </a:p>
          <a:p>
            <a:pPr algn="ctr"/>
            <a:r>
              <a:rPr lang="en-GB"/>
              <a:t>Political Education</a:t>
            </a:r>
          </a:p>
          <a:p>
            <a:pPr algn="ctr"/>
            <a:endParaRPr lang="en-GB"/>
          </a:p>
          <a:p>
            <a:pPr algn="ctr"/>
            <a:r>
              <a:rPr lang="en-GB"/>
              <a:t>Student Engagement</a:t>
            </a:r>
          </a:p>
          <a:p>
            <a:pPr algn="ctr"/>
            <a:endParaRPr lang="en-GB"/>
          </a:p>
          <a:p>
            <a:pPr algn="ctr"/>
            <a:r>
              <a:rPr lang="en-GB"/>
              <a:t>Leadership Development</a:t>
            </a:r>
          </a:p>
        </p:txBody>
      </p:sp>
      <p:sp>
        <p:nvSpPr>
          <p:cNvPr id="10" name="TextBox 9">
            <a:extLst>
              <a:ext uri="{FF2B5EF4-FFF2-40B4-BE49-F238E27FC236}">
                <a16:creationId xmlns:a16="http://schemas.microsoft.com/office/drawing/2014/main" id="{F2715A2B-BF5B-16D4-697F-7D67090D1120}"/>
              </a:ext>
            </a:extLst>
          </p:cNvPr>
          <p:cNvSpPr txBox="1"/>
          <p:nvPr/>
        </p:nvSpPr>
        <p:spPr>
          <a:xfrm rot="16200000">
            <a:off x="3992829" y="3972862"/>
            <a:ext cx="1033232" cy="369332"/>
          </a:xfrm>
          <a:prstGeom prst="rect">
            <a:avLst/>
          </a:prstGeom>
          <a:noFill/>
        </p:spPr>
        <p:txBody>
          <a:bodyPr wrap="none" rtlCol="0">
            <a:spAutoFit/>
          </a:bodyPr>
          <a:lstStyle/>
          <a:p>
            <a:r>
              <a:rPr lang="en-GB"/>
              <a:t>Research</a:t>
            </a:r>
            <a:endParaRPr lang="en-IE"/>
          </a:p>
        </p:txBody>
      </p:sp>
      <p:sp>
        <p:nvSpPr>
          <p:cNvPr id="11" name="TextBox 10">
            <a:extLst>
              <a:ext uri="{FF2B5EF4-FFF2-40B4-BE49-F238E27FC236}">
                <a16:creationId xmlns:a16="http://schemas.microsoft.com/office/drawing/2014/main" id="{2505A9D0-F08B-0C62-7CFE-B28D78D1235A}"/>
              </a:ext>
            </a:extLst>
          </p:cNvPr>
          <p:cNvSpPr txBox="1"/>
          <p:nvPr/>
        </p:nvSpPr>
        <p:spPr>
          <a:xfrm rot="16200000">
            <a:off x="6896725" y="3972860"/>
            <a:ext cx="1234697" cy="369332"/>
          </a:xfrm>
          <a:prstGeom prst="rect">
            <a:avLst/>
          </a:prstGeom>
          <a:noFill/>
        </p:spPr>
        <p:txBody>
          <a:bodyPr wrap="none" rtlCol="0">
            <a:spAutoFit/>
          </a:bodyPr>
          <a:lstStyle/>
          <a:p>
            <a:r>
              <a:rPr lang="en-GB"/>
              <a:t>Democracy</a:t>
            </a:r>
            <a:endParaRPr lang="en-IE"/>
          </a:p>
        </p:txBody>
      </p:sp>
    </p:spTree>
    <p:extLst>
      <p:ext uri="{BB962C8B-B14F-4D97-AF65-F5344CB8AC3E}">
        <p14:creationId xmlns:p14="http://schemas.microsoft.com/office/powerpoint/2010/main" val="60127333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8F484-D1B4-08CD-80EC-C0EBACE143EB}"/>
              </a:ext>
            </a:extLst>
          </p:cNvPr>
          <p:cNvSpPr>
            <a:spLocks noGrp="1"/>
          </p:cNvSpPr>
          <p:nvPr>
            <p:ph type="title"/>
          </p:nvPr>
        </p:nvSpPr>
        <p:spPr/>
        <p:txBody>
          <a:bodyPr/>
          <a:lstStyle/>
          <a:p>
            <a:r>
              <a:rPr lang="en-GB"/>
              <a:t>Unfortunately, time exists</a:t>
            </a:r>
            <a:endParaRPr lang="en-IE"/>
          </a:p>
        </p:txBody>
      </p:sp>
      <p:sp>
        <p:nvSpPr>
          <p:cNvPr id="3" name="Content Placeholder 2">
            <a:extLst>
              <a:ext uri="{FF2B5EF4-FFF2-40B4-BE49-F238E27FC236}">
                <a16:creationId xmlns:a16="http://schemas.microsoft.com/office/drawing/2014/main" id="{80753231-AF81-0D08-551F-7896220078C8}"/>
              </a:ext>
            </a:extLst>
          </p:cNvPr>
          <p:cNvSpPr>
            <a:spLocks noGrp="1"/>
          </p:cNvSpPr>
          <p:nvPr>
            <p:ph idx="1"/>
          </p:nvPr>
        </p:nvSpPr>
        <p:spPr/>
        <p:txBody>
          <a:bodyPr anchor="ctr"/>
          <a:lstStyle/>
          <a:p>
            <a:r>
              <a:rPr lang="en-GB" dirty="0"/>
              <a:t>We have a short period of time to deliver important campaign plans</a:t>
            </a:r>
          </a:p>
          <a:p>
            <a:r>
              <a:rPr lang="en-GB" dirty="0"/>
              <a:t>Sometimes, the time of year has an impact on the success of a campaign (wouldn’t a SHAG campaign early in S1 make sense?)</a:t>
            </a:r>
          </a:p>
          <a:p>
            <a:r>
              <a:rPr lang="en-GB" dirty="0"/>
              <a:t>There is an order to campaign operations </a:t>
            </a:r>
          </a:p>
          <a:p>
            <a:pPr lvl="1"/>
            <a:r>
              <a:rPr lang="en-GB" dirty="0"/>
              <a:t>You would decide a date for an action before publicising it</a:t>
            </a:r>
          </a:p>
          <a:p>
            <a:pPr lvl="1"/>
            <a:r>
              <a:rPr lang="en-GB" dirty="0"/>
              <a:t>You would find out the planned objective before planning an activity – wouldn’t you? </a:t>
            </a:r>
            <a:endParaRPr lang="en-IE" dirty="0"/>
          </a:p>
        </p:txBody>
      </p:sp>
    </p:spTree>
    <p:extLst>
      <p:ext uri="{BB962C8B-B14F-4D97-AF65-F5344CB8AC3E}">
        <p14:creationId xmlns:p14="http://schemas.microsoft.com/office/powerpoint/2010/main" val="21079098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50" name="Google Shape;150;p7"/>
          <p:cNvSpPr txBox="1"/>
          <p:nvPr/>
        </p:nvSpPr>
        <p:spPr>
          <a:xfrm>
            <a:off x="4906525" y="6007837"/>
            <a:ext cx="2160300" cy="6465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a:buClr>
                <a:srgbClr val="000000"/>
              </a:buClr>
              <a:buSzPts val="1800"/>
            </a:pPr>
            <a:r>
              <a:rPr lang="en-GB">
                <a:solidFill>
                  <a:schemeClr val="dk1"/>
                </a:solidFill>
                <a:latin typeface="Arial"/>
                <a:ea typeface="Arial"/>
                <a:cs typeface="Arial"/>
                <a:sym typeface="Arial"/>
              </a:rPr>
              <a:t>Identify the problem</a:t>
            </a:r>
            <a:endParaRPr sz="1400">
              <a:solidFill>
                <a:srgbClr val="000000"/>
              </a:solidFill>
              <a:latin typeface="Arial"/>
              <a:ea typeface="Arial"/>
              <a:cs typeface="Arial"/>
              <a:sym typeface="Arial"/>
            </a:endParaRPr>
          </a:p>
        </p:txBody>
      </p:sp>
      <p:sp>
        <p:nvSpPr>
          <p:cNvPr id="151" name="Google Shape;151;p7"/>
          <p:cNvSpPr txBox="1"/>
          <p:nvPr/>
        </p:nvSpPr>
        <p:spPr>
          <a:xfrm>
            <a:off x="9021393" y="2840541"/>
            <a:ext cx="2160300" cy="6465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a:buClr>
                <a:srgbClr val="000000"/>
              </a:buClr>
              <a:buSzPts val="1800"/>
            </a:pPr>
            <a:r>
              <a:rPr lang="en-GB">
                <a:solidFill>
                  <a:schemeClr val="dk1"/>
                </a:solidFill>
                <a:latin typeface="Arial"/>
                <a:ea typeface="Arial"/>
                <a:cs typeface="Arial"/>
                <a:sym typeface="Arial"/>
              </a:rPr>
              <a:t>Identify solutions to the problem</a:t>
            </a:r>
            <a:endParaRPr sz="1400">
              <a:solidFill>
                <a:srgbClr val="000000"/>
              </a:solidFill>
              <a:latin typeface="Arial"/>
              <a:ea typeface="Arial"/>
              <a:cs typeface="Arial"/>
              <a:sym typeface="Arial"/>
            </a:endParaRPr>
          </a:p>
        </p:txBody>
      </p:sp>
      <p:sp>
        <p:nvSpPr>
          <p:cNvPr id="152" name="Google Shape;152;p7"/>
          <p:cNvSpPr txBox="1"/>
          <p:nvPr/>
        </p:nvSpPr>
        <p:spPr>
          <a:xfrm>
            <a:off x="5332625" y="4963745"/>
            <a:ext cx="2376300" cy="6465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a:buClr>
                <a:srgbClr val="000000"/>
              </a:buClr>
              <a:buSzPts val="1800"/>
            </a:pPr>
            <a:r>
              <a:rPr lang="en-GB">
                <a:solidFill>
                  <a:schemeClr val="dk1"/>
                </a:solidFill>
                <a:latin typeface="Arial"/>
                <a:ea typeface="Arial"/>
                <a:cs typeface="Arial"/>
                <a:sym typeface="Arial"/>
              </a:rPr>
              <a:t>Build a campaign team</a:t>
            </a:r>
            <a:endParaRPr sz="1400">
              <a:solidFill>
                <a:srgbClr val="000000"/>
              </a:solidFill>
              <a:latin typeface="Arial"/>
              <a:ea typeface="Arial"/>
              <a:cs typeface="Arial"/>
              <a:sym typeface="Arial"/>
            </a:endParaRPr>
          </a:p>
        </p:txBody>
      </p:sp>
      <p:sp>
        <p:nvSpPr>
          <p:cNvPr id="153" name="Google Shape;153;p7"/>
          <p:cNvSpPr txBox="1"/>
          <p:nvPr/>
        </p:nvSpPr>
        <p:spPr>
          <a:xfrm>
            <a:off x="1674025" y="2826711"/>
            <a:ext cx="3232500" cy="6465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a:buClr>
                <a:srgbClr val="000000"/>
              </a:buClr>
              <a:buSzPts val="1800"/>
            </a:pPr>
            <a:r>
              <a:rPr lang="en-GB">
                <a:solidFill>
                  <a:schemeClr val="dk1"/>
                </a:solidFill>
                <a:latin typeface="Arial"/>
                <a:ea typeface="Arial"/>
                <a:cs typeface="Arial"/>
                <a:sym typeface="Arial"/>
              </a:rPr>
              <a:t>Write an effective campaign aim</a:t>
            </a:r>
            <a:endParaRPr sz="1400">
              <a:solidFill>
                <a:srgbClr val="000000"/>
              </a:solidFill>
              <a:latin typeface="Arial"/>
              <a:ea typeface="Arial"/>
              <a:cs typeface="Arial"/>
              <a:sym typeface="Arial"/>
            </a:endParaRPr>
          </a:p>
        </p:txBody>
      </p:sp>
      <p:sp>
        <p:nvSpPr>
          <p:cNvPr id="154" name="Google Shape;154;p7"/>
          <p:cNvSpPr txBox="1"/>
          <p:nvPr/>
        </p:nvSpPr>
        <p:spPr>
          <a:xfrm>
            <a:off x="5420943" y="2808314"/>
            <a:ext cx="2736300" cy="6465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a:buClr>
                <a:srgbClr val="000000"/>
              </a:buClr>
              <a:buSzPts val="1800"/>
            </a:pPr>
            <a:r>
              <a:rPr lang="en-GB">
                <a:solidFill>
                  <a:schemeClr val="dk1"/>
                </a:solidFill>
                <a:latin typeface="Arial"/>
                <a:ea typeface="Arial"/>
                <a:cs typeface="Arial"/>
                <a:sym typeface="Arial"/>
              </a:rPr>
              <a:t>Identify the decision makers</a:t>
            </a:r>
            <a:endParaRPr sz="1400">
              <a:solidFill>
                <a:srgbClr val="000000"/>
              </a:solidFill>
              <a:latin typeface="Arial"/>
              <a:ea typeface="Arial"/>
              <a:cs typeface="Arial"/>
              <a:sym typeface="Arial"/>
            </a:endParaRPr>
          </a:p>
        </p:txBody>
      </p:sp>
      <p:sp>
        <p:nvSpPr>
          <p:cNvPr id="155" name="Google Shape;155;p7"/>
          <p:cNvSpPr txBox="1"/>
          <p:nvPr/>
        </p:nvSpPr>
        <p:spPr>
          <a:xfrm>
            <a:off x="6520775" y="3902143"/>
            <a:ext cx="3908700" cy="6465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a:buClr>
                <a:srgbClr val="000000"/>
              </a:buClr>
              <a:buSzPts val="1800"/>
            </a:pPr>
            <a:r>
              <a:rPr lang="en-GB">
                <a:solidFill>
                  <a:schemeClr val="dk1"/>
                </a:solidFill>
                <a:latin typeface="Arial"/>
                <a:ea typeface="Arial"/>
                <a:cs typeface="Arial"/>
                <a:sym typeface="Arial"/>
              </a:rPr>
              <a:t>Identify who influences the decision maker</a:t>
            </a:r>
            <a:endParaRPr sz="1400">
              <a:solidFill>
                <a:srgbClr val="000000"/>
              </a:solidFill>
              <a:latin typeface="Arial"/>
              <a:ea typeface="Arial"/>
              <a:cs typeface="Arial"/>
              <a:sym typeface="Arial"/>
            </a:endParaRPr>
          </a:p>
        </p:txBody>
      </p:sp>
      <p:sp>
        <p:nvSpPr>
          <p:cNvPr id="156" name="Google Shape;156;p7"/>
          <p:cNvSpPr txBox="1"/>
          <p:nvPr/>
        </p:nvSpPr>
        <p:spPr>
          <a:xfrm>
            <a:off x="1524006" y="3841993"/>
            <a:ext cx="1584300" cy="64629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a:buClr>
                <a:srgbClr val="000000"/>
              </a:buClr>
              <a:buSzPts val="1800"/>
            </a:pPr>
            <a:r>
              <a:rPr lang="en-GB">
                <a:solidFill>
                  <a:schemeClr val="dk1"/>
                </a:solidFill>
                <a:latin typeface="Arial"/>
                <a:ea typeface="Arial"/>
                <a:cs typeface="Arial"/>
                <a:sym typeface="Arial"/>
              </a:rPr>
              <a:t>Identify your allies</a:t>
            </a:r>
            <a:endParaRPr sz="1400">
              <a:solidFill>
                <a:srgbClr val="000000"/>
              </a:solidFill>
              <a:latin typeface="Arial"/>
              <a:ea typeface="Arial"/>
              <a:cs typeface="Arial"/>
              <a:sym typeface="Arial"/>
            </a:endParaRPr>
          </a:p>
        </p:txBody>
      </p:sp>
      <p:sp>
        <p:nvSpPr>
          <p:cNvPr id="157" name="Google Shape;157;p7"/>
          <p:cNvSpPr txBox="1"/>
          <p:nvPr/>
        </p:nvSpPr>
        <p:spPr>
          <a:xfrm>
            <a:off x="4374319" y="1796449"/>
            <a:ext cx="2952300" cy="6465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a:buClr>
                <a:srgbClr val="000000"/>
              </a:buClr>
              <a:buSzPts val="1800"/>
            </a:pPr>
            <a:r>
              <a:rPr lang="en-GB">
                <a:solidFill>
                  <a:schemeClr val="dk1"/>
                </a:solidFill>
                <a:latin typeface="Arial"/>
                <a:ea typeface="Arial"/>
                <a:cs typeface="Arial"/>
                <a:sym typeface="Arial"/>
              </a:rPr>
              <a:t>Put together your arguments</a:t>
            </a:r>
            <a:endParaRPr sz="1400">
              <a:solidFill>
                <a:srgbClr val="000000"/>
              </a:solidFill>
              <a:latin typeface="Arial"/>
              <a:ea typeface="Arial"/>
              <a:cs typeface="Arial"/>
              <a:sym typeface="Arial"/>
            </a:endParaRPr>
          </a:p>
        </p:txBody>
      </p:sp>
      <p:sp>
        <p:nvSpPr>
          <p:cNvPr id="158" name="Google Shape;158;p7"/>
          <p:cNvSpPr txBox="1"/>
          <p:nvPr/>
        </p:nvSpPr>
        <p:spPr>
          <a:xfrm>
            <a:off x="8157243" y="1744195"/>
            <a:ext cx="1944300" cy="6465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a:buClr>
                <a:srgbClr val="000000"/>
              </a:buClr>
              <a:buSzPts val="1800"/>
            </a:pPr>
            <a:r>
              <a:rPr lang="en-GB">
                <a:solidFill>
                  <a:schemeClr val="dk1"/>
                </a:solidFill>
                <a:latin typeface="Arial"/>
                <a:ea typeface="Arial"/>
                <a:cs typeface="Arial"/>
                <a:sym typeface="Arial"/>
              </a:rPr>
              <a:t>Plan your ‘actions’</a:t>
            </a:r>
            <a:endParaRPr sz="1400">
              <a:solidFill>
                <a:srgbClr val="000000"/>
              </a:solidFill>
              <a:latin typeface="Arial"/>
              <a:ea typeface="Arial"/>
              <a:cs typeface="Arial"/>
              <a:sym typeface="Arial"/>
            </a:endParaRPr>
          </a:p>
        </p:txBody>
      </p:sp>
      <p:sp>
        <p:nvSpPr>
          <p:cNvPr id="159" name="Google Shape;159;p7"/>
          <p:cNvSpPr txBox="1"/>
          <p:nvPr/>
        </p:nvSpPr>
        <p:spPr>
          <a:xfrm>
            <a:off x="996173" y="1935449"/>
            <a:ext cx="1944300" cy="6465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a:buClr>
                <a:srgbClr val="000000"/>
              </a:buClr>
              <a:buSzPts val="1800"/>
            </a:pPr>
            <a:r>
              <a:rPr lang="en-GB">
                <a:solidFill>
                  <a:schemeClr val="dk1"/>
                </a:solidFill>
                <a:latin typeface="Arial"/>
                <a:ea typeface="Arial"/>
                <a:cs typeface="Arial"/>
                <a:sym typeface="Arial"/>
              </a:rPr>
              <a:t>Talk to local media</a:t>
            </a:r>
            <a:endParaRPr sz="1400">
              <a:solidFill>
                <a:srgbClr val="000000"/>
              </a:solidFill>
              <a:latin typeface="Arial"/>
              <a:ea typeface="Arial"/>
              <a:cs typeface="Arial"/>
              <a:sym typeface="Arial"/>
            </a:endParaRPr>
          </a:p>
        </p:txBody>
      </p:sp>
      <p:sp>
        <p:nvSpPr>
          <p:cNvPr id="160" name="Google Shape;160;p7"/>
          <p:cNvSpPr txBox="1"/>
          <p:nvPr/>
        </p:nvSpPr>
        <p:spPr>
          <a:xfrm>
            <a:off x="3582926" y="3902143"/>
            <a:ext cx="2088300" cy="6465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a:buClr>
                <a:srgbClr val="000000"/>
              </a:buClr>
              <a:buSzPts val="1800"/>
            </a:pPr>
            <a:r>
              <a:rPr lang="en-GB">
                <a:solidFill>
                  <a:schemeClr val="dk1"/>
                </a:solidFill>
                <a:latin typeface="Arial"/>
                <a:ea typeface="Arial"/>
                <a:cs typeface="Arial"/>
                <a:sym typeface="Arial"/>
              </a:rPr>
              <a:t>Thank campaigners</a:t>
            </a:r>
            <a:endParaRPr sz="1400">
              <a:solidFill>
                <a:srgbClr val="000000"/>
              </a:solidFill>
              <a:latin typeface="Arial"/>
              <a:ea typeface="Arial"/>
              <a:cs typeface="Arial"/>
              <a:sym typeface="Arial"/>
            </a:endParaRPr>
          </a:p>
        </p:txBody>
      </p:sp>
      <p:sp>
        <p:nvSpPr>
          <p:cNvPr id="161" name="Google Shape;161;p7"/>
          <p:cNvSpPr txBox="1"/>
          <p:nvPr/>
        </p:nvSpPr>
        <p:spPr>
          <a:xfrm>
            <a:off x="2538776" y="4995972"/>
            <a:ext cx="2088300" cy="6465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a:buClr>
                <a:srgbClr val="000000"/>
              </a:buClr>
              <a:buSzPts val="1800"/>
            </a:pPr>
            <a:r>
              <a:rPr lang="en-GB" dirty="0">
                <a:solidFill>
                  <a:schemeClr val="dk1"/>
                </a:solidFill>
                <a:latin typeface="Arial"/>
                <a:ea typeface="Arial"/>
                <a:cs typeface="Arial"/>
                <a:sym typeface="Arial"/>
              </a:rPr>
              <a:t>Communicate wins</a:t>
            </a:r>
            <a:endParaRPr sz="1400" dirty="0">
              <a:solidFill>
                <a:srgbClr val="000000"/>
              </a:solidFill>
              <a:latin typeface="Arial"/>
              <a:ea typeface="Arial"/>
              <a:cs typeface="Arial"/>
              <a:sym typeface="Arial"/>
            </a:endParaRPr>
          </a:p>
        </p:txBody>
      </p:sp>
      <p:sp>
        <p:nvSpPr>
          <p:cNvPr id="162" name="Google Shape;162;p7"/>
          <p:cNvSpPr txBox="1"/>
          <p:nvPr/>
        </p:nvSpPr>
        <p:spPr>
          <a:xfrm>
            <a:off x="8157243" y="5134572"/>
            <a:ext cx="1080000" cy="3693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a:buClr>
                <a:srgbClr val="000000"/>
              </a:buClr>
              <a:buSzPts val="1800"/>
            </a:pPr>
            <a:r>
              <a:rPr lang="en-GB">
                <a:solidFill>
                  <a:schemeClr val="dk1"/>
                </a:solidFill>
                <a:latin typeface="Arial"/>
                <a:ea typeface="Arial"/>
                <a:cs typeface="Arial"/>
                <a:sym typeface="Arial"/>
              </a:rPr>
              <a:t>Evaluate</a:t>
            </a:r>
            <a:endParaRPr sz="1400">
              <a:solidFill>
                <a:srgbClr val="000000"/>
              </a:solidFill>
              <a:latin typeface="Arial"/>
              <a:ea typeface="Arial"/>
              <a:cs typeface="Arial"/>
              <a:sym typeface="Arial"/>
            </a:endParaRPr>
          </a:p>
        </p:txBody>
      </p:sp>
      <p:sp>
        <p:nvSpPr>
          <p:cNvPr id="4" name="Title 3">
            <a:extLst>
              <a:ext uri="{FF2B5EF4-FFF2-40B4-BE49-F238E27FC236}">
                <a16:creationId xmlns:a16="http://schemas.microsoft.com/office/drawing/2014/main" id="{044BF019-6A81-2771-DFFC-C0F9995DD415}"/>
              </a:ext>
            </a:extLst>
          </p:cNvPr>
          <p:cNvSpPr>
            <a:spLocks noGrp="1"/>
          </p:cNvSpPr>
          <p:nvPr>
            <p:ph type="title"/>
          </p:nvPr>
        </p:nvSpPr>
        <p:spPr/>
        <p:txBody>
          <a:bodyPr/>
          <a:lstStyle/>
          <a:p>
            <a:r>
              <a:rPr lang="en-GB" dirty="0"/>
              <a:t>Ducks, which must be in a row</a:t>
            </a:r>
            <a:endParaRPr lang="en-IE" dirty="0"/>
          </a:p>
        </p:txBody>
      </p:sp>
      <p:sp>
        <p:nvSpPr>
          <p:cNvPr id="2" name="Google Shape;162;p7">
            <a:extLst>
              <a:ext uri="{FF2B5EF4-FFF2-40B4-BE49-F238E27FC236}">
                <a16:creationId xmlns:a16="http://schemas.microsoft.com/office/drawing/2014/main" id="{A6197F38-F56D-4E86-36D6-7F30EC832FB7}"/>
              </a:ext>
            </a:extLst>
          </p:cNvPr>
          <p:cNvSpPr txBox="1"/>
          <p:nvPr/>
        </p:nvSpPr>
        <p:spPr>
          <a:xfrm>
            <a:off x="3117396" y="1773969"/>
            <a:ext cx="1080000" cy="64629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a:buClr>
                <a:srgbClr val="000000"/>
              </a:buClr>
              <a:buSzPts val="1800"/>
            </a:pPr>
            <a:r>
              <a:rPr lang="en-GB" dirty="0">
                <a:solidFill>
                  <a:schemeClr val="dk1"/>
                </a:solidFill>
                <a:latin typeface="Arial"/>
                <a:ea typeface="Arial"/>
                <a:cs typeface="Arial"/>
                <a:sym typeface="Arial"/>
              </a:rPr>
              <a:t>Victory Party</a:t>
            </a:r>
            <a:endParaRPr sz="1400" dirty="0">
              <a:solidFill>
                <a:srgbClr val="000000"/>
              </a:solidFill>
              <a:latin typeface="Arial"/>
              <a:ea typeface="Arial"/>
              <a:cs typeface="Arial"/>
              <a:sym typeface="Arial"/>
            </a:endParaRPr>
          </a:p>
        </p:txBody>
      </p:sp>
      <p:sp>
        <p:nvSpPr>
          <p:cNvPr id="3" name="Google Shape;162;p7">
            <a:extLst>
              <a:ext uri="{FF2B5EF4-FFF2-40B4-BE49-F238E27FC236}">
                <a16:creationId xmlns:a16="http://schemas.microsoft.com/office/drawing/2014/main" id="{D1F7FCE6-4376-E635-8A6A-FF595ABAF25B}"/>
              </a:ext>
            </a:extLst>
          </p:cNvPr>
          <p:cNvSpPr txBox="1"/>
          <p:nvPr/>
        </p:nvSpPr>
        <p:spPr>
          <a:xfrm>
            <a:off x="448887" y="5273202"/>
            <a:ext cx="1895302" cy="64629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a:buClr>
                <a:srgbClr val="000000"/>
              </a:buClr>
              <a:buSzPts val="1800"/>
            </a:pPr>
            <a:r>
              <a:rPr lang="en-GB" dirty="0">
                <a:solidFill>
                  <a:schemeClr val="dk1"/>
                </a:solidFill>
                <a:latin typeface="Arial"/>
                <a:ea typeface="Arial"/>
                <a:cs typeface="Arial"/>
                <a:sym typeface="Arial"/>
              </a:rPr>
              <a:t>Order Pizzas for Victory Party</a:t>
            </a:r>
            <a:endParaRPr dirty="0">
              <a:solidFill>
                <a:srgbClr val="000000"/>
              </a:solidFill>
              <a:latin typeface="Arial"/>
              <a:ea typeface="Arial"/>
              <a:cs typeface="Arial"/>
              <a:sym typeface="Arial"/>
            </a:endParaRPr>
          </a:p>
        </p:txBody>
      </p:sp>
      <p:sp>
        <p:nvSpPr>
          <p:cNvPr id="5" name="Rectangle 4">
            <a:extLst>
              <a:ext uri="{FF2B5EF4-FFF2-40B4-BE49-F238E27FC236}">
                <a16:creationId xmlns:a16="http://schemas.microsoft.com/office/drawing/2014/main" id="{5DA0027C-35D8-ECE7-CC5D-A115766E7932}"/>
              </a:ext>
            </a:extLst>
          </p:cNvPr>
          <p:cNvSpPr/>
          <p:nvPr/>
        </p:nvSpPr>
        <p:spPr>
          <a:xfrm>
            <a:off x="10691269" y="-50374"/>
            <a:ext cx="1500731" cy="830997"/>
          </a:xfrm>
          <a:prstGeom prst="rect">
            <a:avLst/>
          </a:prstGeom>
          <a:noFill/>
        </p:spPr>
        <p:txBody>
          <a:bodyPr wrap="none" lIns="91440" tIns="45720" rIns="91440" bIns="45720">
            <a:spAutoFit/>
          </a:bodyPr>
          <a:lstStyle/>
          <a:p>
            <a:pPr algn="ctr"/>
            <a:r>
              <a:rPr lang="en-US" sz="2400" b="1" cap="none" spc="0" dirty="0">
                <a:ln w="6600">
                  <a:solidFill>
                    <a:schemeClr val="accent2"/>
                  </a:solidFill>
                  <a:prstDash val="solid"/>
                </a:ln>
                <a:solidFill>
                  <a:srgbClr val="FFFFFF"/>
                </a:solidFill>
                <a:effectLst>
                  <a:outerShdw dist="38100" dir="2700000" algn="tl" rotWithShape="0">
                    <a:schemeClr val="accent2"/>
                  </a:outerShdw>
                </a:effectLst>
                <a:latin typeface="Bahnschrift SemiBold" panose="020B0502040204020203" pitchFamily="34" charset="0"/>
              </a:rPr>
              <a:t>Resource</a:t>
            </a:r>
            <a:br>
              <a:rPr lang="en-US" sz="2400" b="1" cap="none" spc="0" dirty="0">
                <a:ln w="6600">
                  <a:solidFill>
                    <a:schemeClr val="accent2"/>
                  </a:solidFill>
                  <a:prstDash val="solid"/>
                </a:ln>
                <a:solidFill>
                  <a:srgbClr val="FFFFFF"/>
                </a:solidFill>
                <a:effectLst>
                  <a:outerShdw dist="38100" dir="2700000" algn="tl" rotWithShape="0">
                    <a:schemeClr val="accent2"/>
                  </a:outerShdw>
                </a:effectLst>
                <a:latin typeface="Bahnschrift SemiBold" panose="020B0502040204020203" pitchFamily="34" charset="0"/>
              </a:rPr>
            </a:br>
            <a:r>
              <a:rPr lang="en-US" sz="2400" b="1" cap="none" spc="0" dirty="0">
                <a:ln w="6600">
                  <a:solidFill>
                    <a:schemeClr val="accent2"/>
                  </a:solidFill>
                  <a:prstDash val="solid"/>
                </a:ln>
                <a:solidFill>
                  <a:srgbClr val="FFFFFF"/>
                </a:solidFill>
                <a:effectLst>
                  <a:outerShdw dist="38100" dir="2700000" algn="tl" rotWithShape="0">
                    <a:schemeClr val="accent2"/>
                  </a:outerShdw>
                </a:effectLst>
                <a:latin typeface="Bahnschrift SemiBold" panose="020B0502040204020203" pitchFamily="34" charset="0"/>
              </a:rPr>
              <a:t> Needed</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F313F-4514-5D34-8087-C39E1A025FEF}"/>
              </a:ext>
            </a:extLst>
          </p:cNvPr>
          <p:cNvSpPr>
            <a:spLocks noGrp="1"/>
          </p:cNvSpPr>
          <p:nvPr>
            <p:ph type="title"/>
          </p:nvPr>
        </p:nvSpPr>
        <p:spPr/>
        <p:txBody>
          <a:bodyPr/>
          <a:lstStyle/>
          <a:p>
            <a:r>
              <a:rPr lang="en-GB"/>
              <a:t>Have you ever used a Gantt Chart?</a:t>
            </a:r>
            <a:endParaRPr lang="en-IE"/>
          </a:p>
        </p:txBody>
      </p:sp>
      <p:sp>
        <p:nvSpPr>
          <p:cNvPr id="4" name="Content Placeholder 3">
            <a:extLst>
              <a:ext uri="{FF2B5EF4-FFF2-40B4-BE49-F238E27FC236}">
                <a16:creationId xmlns:a16="http://schemas.microsoft.com/office/drawing/2014/main" id="{558B4EB1-7BAF-2697-E054-C01EEAF701CA}"/>
              </a:ext>
            </a:extLst>
          </p:cNvPr>
          <p:cNvSpPr>
            <a:spLocks noGrp="1"/>
          </p:cNvSpPr>
          <p:nvPr>
            <p:ph idx="1"/>
          </p:nvPr>
        </p:nvSpPr>
        <p:spPr/>
        <p:txBody>
          <a:bodyPr/>
          <a:lstStyle/>
          <a:p>
            <a:r>
              <a:rPr lang="en-GB" dirty="0"/>
              <a:t>A Gantt Chart is a way to plan the order of tasks and to see how long a project will take to complete</a:t>
            </a:r>
          </a:p>
          <a:p>
            <a:r>
              <a:rPr lang="en-GB" dirty="0"/>
              <a:t>It shows where you might undertake simultaneous actions and where you need to wait for one aspect to complete before moving to the next task</a:t>
            </a:r>
          </a:p>
          <a:p>
            <a:r>
              <a:rPr lang="en-GB" dirty="0"/>
              <a:t>It helps keep people aware of what’s expected of them</a:t>
            </a:r>
          </a:p>
          <a:p>
            <a:r>
              <a:rPr lang="en-GB" dirty="0"/>
              <a:t>An alternative is to use tools like Microsoft Project (expensive) or Basecamp. In USI we use Microsoft Planner (free).</a:t>
            </a:r>
            <a:endParaRPr lang="en-IE" dirty="0"/>
          </a:p>
        </p:txBody>
      </p:sp>
    </p:spTree>
    <p:extLst>
      <p:ext uri="{BB962C8B-B14F-4D97-AF65-F5344CB8AC3E}">
        <p14:creationId xmlns:p14="http://schemas.microsoft.com/office/powerpoint/2010/main" val="353267059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4AD24B31-0BD4-B64F-363A-2489DD973CE5}"/>
              </a:ext>
            </a:extLst>
          </p:cNvPr>
          <p:cNvCxnSpPr>
            <a:cxnSpLocks/>
          </p:cNvCxnSpPr>
          <p:nvPr/>
        </p:nvCxnSpPr>
        <p:spPr>
          <a:xfrm>
            <a:off x="2707121" y="1449982"/>
            <a:ext cx="0" cy="3049025"/>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373657E-4A62-88E4-F60B-0C52D073AA96}"/>
              </a:ext>
            </a:extLst>
          </p:cNvPr>
          <p:cNvCxnSpPr/>
          <p:nvPr/>
        </p:nvCxnSpPr>
        <p:spPr>
          <a:xfrm flipH="1">
            <a:off x="2707121" y="4507551"/>
            <a:ext cx="8272329"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9" name="Table 9">
            <a:extLst>
              <a:ext uri="{FF2B5EF4-FFF2-40B4-BE49-F238E27FC236}">
                <a16:creationId xmlns:a16="http://schemas.microsoft.com/office/drawing/2014/main" id="{640B2F15-A8FD-C13B-CECE-51A331CE8A79}"/>
              </a:ext>
            </a:extLst>
          </p:cNvPr>
          <p:cNvGraphicFramePr>
            <a:graphicFrameLocks noGrp="1"/>
          </p:cNvGraphicFramePr>
          <p:nvPr>
            <p:extLst>
              <p:ext uri="{D42A27DB-BD31-4B8C-83A1-F6EECF244321}">
                <p14:modId xmlns:p14="http://schemas.microsoft.com/office/powerpoint/2010/main" val="721360670"/>
              </p:ext>
            </p:extLst>
          </p:nvPr>
        </p:nvGraphicFramePr>
        <p:xfrm>
          <a:off x="2809670" y="1449982"/>
          <a:ext cx="8127999" cy="2966720"/>
        </p:xfrm>
        <a:graphic>
          <a:graphicData uri="http://schemas.openxmlformats.org/drawingml/2006/table">
            <a:tbl>
              <a:tblPr firstRow="1" bandRow="1">
                <a:tableStyleId>{5C22544A-7EE6-4342-B048-85BDC9FD1C3A}</a:tableStyleId>
              </a:tblPr>
              <a:tblGrid>
                <a:gridCol w="903111">
                  <a:extLst>
                    <a:ext uri="{9D8B030D-6E8A-4147-A177-3AD203B41FA5}">
                      <a16:colId xmlns:a16="http://schemas.microsoft.com/office/drawing/2014/main" val="3868434257"/>
                    </a:ext>
                  </a:extLst>
                </a:gridCol>
                <a:gridCol w="903111">
                  <a:extLst>
                    <a:ext uri="{9D8B030D-6E8A-4147-A177-3AD203B41FA5}">
                      <a16:colId xmlns:a16="http://schemas.microsoft.com/office/drawing/2014/main" val="810463564"/>
                    </a:ext>
                  </a:extLst>
                </a:gridCol>
                <a:gridCol w="903111">
                  <a:extLst>
                    <a:ext uri="{9D8B030D-6E8A-4147-A177-3AD203B41FA5}">
                      <a16:colId xmlns:a16="http://schemas.microsoft.com/office/drawing/2014/main" val="680891875"/>
                    </a:ext>
                  </a:extLst>
                </a:gridCol>
                <a:gridCol w="903111">
                  <a:extLst>
                    <a:ext uri="{9D8B030D-6E8A-4147-A177-3AD203B41FA5}">
                      <a16:colId xmlns:a16="http://schemas.microsoft.com/office/drawing/2014/main" val="2170543182"/>
                    </a:ext>
                  </a:extLst>
                </a:gridCol>
                <a:gridCol w="903111">
                  <a:extLst>
                    <a:ext uri="{9D8B030D-6E8A-4147-A177-3AD203B41FA5}">
                      <a16:colId xmlns:a16="http://schemas.microsoft.com/office/drawing/2014/main" val="1814259890"/>
                    </a:ext>
                  </a:extLst>
                </a:gridCol>
                <a:gridCol w="903111">
                  <a:extLst>
                    <a:ext uri="{9D8B030D-6E8A-4147-A177-3AD203B41FA5}">
                      <a16:colId xmlns:a16="http://schemas.microsoft.com/office/drawing/2014/main" val="429580991"/>
                    </a:ext>
                  </a:extLst>
                </a:gridCol>
                <a:gridCol w="903111">
                  <a:extLst>
                    <a:ext uri="{9D8B030D-6E8A-4147-A177-3AD203B41FA5}">
                      <a16:colId xmlns:a16="http://schemas.microsoft.com/office/drawing/2014/main" val="3275151058"/>
                    </a:ext>
                  </a:extLst>
                </a:gridCol>
                <a:gridCol w="903111">
                  <a:extLst>
                    <a:ext uri="{9D8B030D-6E8A-4147-A177-3AD203B41FA5}">
                      <a16:colId xmlns:a16="http://schemas.microsoft.com/office/drawing/2014/main" val="386657998"/>
                    </a:ext>
                  </a:extLst>
                </a:gridCol>
                <a:gridCol w="903111">
                  <a:extLst>
                    <a:ext uri="{9D8B030D-6E8A-4147-A177-3AD203B41FA5}">
                      <a16:colId xmlns:a16="http://schemas.microsoft.com/office/drawing/2014/main" val="2596871888"/>
                    </a:ext>
                  </a:extLst>
                </a:gridCol>
              </a:tblGrid>
              <a:tr h="370840">
                <a:tc>
                  <a:txBody>
                    <a:bodyPr/>
                    <a:lstStyle/>
                    <a:p>
                      <a:r>
                        <a:rPr lang="en-GB"/>
                        <a:t>Week 1</a:t>
                      </a:r>
                      <a:endParaRPr lang="en-IE"/>
                    </a:p>
                  </a:txBody>
                  <a:tcPr/>
                </a:tc>
                <a:tc>
                  <a:txBody>
                    <a:bodyPr/>
                    <a:lstStyle/>
                    <a:p>
                      <a:r>
                        <a:rPr lang="en-GB"/>
                        <a:t>Week 2</a:t>
                      </a:r>
                      <a:endParaRPr lang="en-IE"/>
                    </a:p>
                  </a:txBody>
                  <a:tcPr/>
                </a:tc>
                <a:tc>
                  <a:txBody>
                    <a:bodyPr/>
                    <a:lstStyle/>
                    <a:p>
                      <a:r>
                        <a:rPr lang="en-GB"/>
                        <a:t>Week 3</a:t>
                      </a:r>
                      <a:endParaRPr lang="en-IE"/>
                    </a:p>
                  </a:txBody>
                  <a:tcPr/>
                </a:tc>
                <a:tc>
                  <a:txBody>
                    <a:bodyPr/>
                    <a:lstStyle/>
                    <a:p>
                      <a:r>
                        <a:rPr lang="en-GB"/>
                        <a:t>Week 4</a:t>
                      </a:r>
                      <a:endParaRPr lang="en-IE"/>
                    </a:p>
                  </a:txBody>
                  <a:tcPr/>
                </a:tc>
                <a:tc>
                  <a:txBody>
                    <a:bodyPr/>
                    <a:lstStyle/>
                    <a:p>
                      <a:r>
                        <a:rPr lang="en-GB"/>
                        <a:t>Week 5</a:t>
                      </a:r>
                      <a:endParaRPr lang="en-IE"/>
                    </a:p>
                  </a:txBody>
                  <a:tcPr/>
                </a:tc>
                <a:tc>
                  <a:txBody>
                    <a:bodyPr/>
                    <a:lstStyle/>
                    <a:p>
                      <a:r>
                        <a:rPr lang="en-GB"/>
                        <a:t>Week 6</a:t>
                      </a:r>
                      <a:endParaRPr lang="en-IE"/>
                    </a:p>
                  </a:txBody>
                  <a:tcPr/>
                </a:tc>
                <a:tc>
                  <a:txBody>
                    <a:bodyPr/>
                    <a:lstStyle/>
                    <a:p>
                      <a:r>
                        <a:rPr lang="en-GB"/>
                        <a:t>Week 7</a:t>
                      </a:r>
                      <a:endParaRPr lang="en-IE"/>
                    </a:p>
                  </a:txBody>
                  <a:tcPr/>
                </a:tc>
                <a:tc>
                  <a:txBody>
                    <a:bodyPr/>
                    <a:lstStyle/>
                    <a:p>
                      <a:r>
                        <a:rPr lang="en-GB"/>
                        <a:t>Week 8</a:t>
                      </a:r>
                      <a:endParaRPr lang="en-IE"/>
                    </a:p>
                  </a:txBody>
                  <a:tcPr/>
                </a:tc>
                <a:tc>
                  <a:txBody>
                    <a:bodyPr/>
                    <a:lstStyle/>
                    <a:p>
                      <a:r>
                        <a:rPr lang="en-GB"/>
                        <a:t>Week 9</a:t>
                      </a:r>
                      <a:endParaRPr lang="en-IE"/>
                    </a:p>
                  </a:txBody>
                  <a:tcPr/>
                </a:tc>
                <a:extLst>
                  <a:ext uri="{0D108BD9-81ED-4DB2-BD59-A6C34878D82A}">
                    <a16:rowId xmlns:a16="http://schemas.microsoft.com/office/drawing/2014/main" val="1826624434"/>
                  </a:ext>
                </a:extLst>
              </a:tr>
              <a:tr h="370840">
                <a:tc>
                  <a:txBody>
                    <a:bodyPr/>
                    <a:lstStyle/>
                    <a:p>
                      <a:endParaRPr lang="en-IE"/>
                    </a:p>
                  </a:txBody>
                  <a:tcPr/>
                </a:tc>
                <a:tc>
                  <a:txBody>
                    <a:bodyPr/>
                    <a:lstStyle/>
                    <a:p>
                      <a:endParaRPr lang="en-IE"/>
                    </a:p>
                  </a:txBody>
                  <a:tcPr/>
                </a:tc>
                <a:tc>
                  <a:txBody>
                    <a:bodyPr/>
                    <a:lstStyle/>
                    <a:p>
                      <a:endParaRPr lang="en-IE"/>
                    </a:p>
                  </a:txBody>
                  <a:tcPr/>
                </a:tc>
                <a:tc>
                  <a:txBody>
                    <a:bodyPr/>
                    <a:lstStyle/>
                    <a:p>
                      <a:endParaRPr lang="en-IE"/>
                    </a:p>
                  </a:txBody>
                  <a:tcPr/>
                </a:tc>
                <a:tc>
                  <a:txBody>
                    <a:bodyPr/>
                    <a:lstStyle/>
                    <a:p>
                      <a:endParaRPr lang="en-IE"/>
                    </a:p>
                  </a:txBody>
                  <a:tcPr/>
                </a:tc>
                <a:tc>
                  <a:txBody>
                    <a:bodyPr/>
                    <a:lstStyle/>
                    <a:p>
                      <a:endParaRPr lang="en-IE"/>
                    </a:p>
                  </a:txBody>
                  <a:tcPr/>
                </a:tc>
                <a:tc>
                  <a:txBody>
                    <a:bodyPr/>
                    <a:lstStyle/>
                    <a:p>
                      <a:endParaRPr lang="en-IE"/>
                    </a:p>
                  </a:txBody>
                  <a:tcPr/>
                </a:tc>
                <a:tc>
                  <a:txBody>
                    <a:bodyPr/>
                    <a:lstStyle/>
                    <a:p>
                      <a:endParaRPr lang="en-IE"/>
                    </a:p>
                  </a:txBody>
                  <a:tcPr/>
                </a:tc>
                <a:tc>
                  <a:txBody>
                    <a:bodyPr/>
                    <a:lstStyle/>
                    <a:p>
                      <a:endParaRPr lang="en-IE"/>
                    </a:p>
                  </a:txBody>
                  <a:tcPr/>
                </a:tc>
                <a:extLst>
                  <a:ext uri="{0D108BD9-81ED-4DB2-BD59-A6C34878D82A}">
                    <a16:rowId xmlns:a16="http://schemas.microsoft.com/office/drawing/2014/main" val="1290232757"/>
                  </a:ext>
                </a:extLst>
              </a:tr>
              <a:tr h="370840">
                <a:tc>
                  <a:txBody>
                    <a:bodyPr/>
                    <a:lstStyle/>
                    <a:p>
                      <a:endParaRPr lang="en-IE"/>
                    </a:p>
                  </a:txBody>
                  <a:tcPr/>
                </a:tc>
                <a:tc>
                  <a:txBody>
                    <a:bodyPr/>
                    <a:lstStyle/>
                    <a:p>
                      <a:endParaRPr lang="en-IE"/>
                    </a:p>
                  </a:txBody>
                  <a:tcPr/>
                </a:tc>
                <a:tc>
                  <a:txBody>
                    <a:bodyPr/>
                    <a:lstStyle/>
                    <a:p>
                      <a:endParaRPr lang="en-IE"/>
                    </a:p>
                  </a:txBody>
                  <a:tcPr/>
                </a:tc>
                <a:tc>
                  <a:txBody>
                    <a:bodyPr/>
                    <a:lstStyle/>
                    <a:p>
                      <a:endParaRPr lang="en-IE"/>
                    </a:p>
                  </a:txBody>
                  <a:tcPr/>
                </a:tc>
                <a:tc>
                  <a:txBody>
                    <a:bodyPr/>
                    <a:lstStyle/>
                    <a:p>
                      <a:endParaRPr lang="en-IE"/>
                    </a:p>
                  </a:txBody>
                  <a:tcPr/>
                </a:tc>
                <a:tc>
                  <a:txBody>
                    <a:bodyPr/>
                    <a:lstStyle/>
                    <a:p>
                      <a:endParaRPr lang="en-IE"/>
                    </a:p>
                  </a:txBody>
                  <a:tcPr/>
                </a:tc>
                <a:tc>
                  <a:txBody>
                    <a:bodyPr/>
                    <a:lstStyle/>
                    <a:p>
                      <a:endParaRPr lang="en-IE"/>
                    </a:p>
                  </a:txBody>
                  <a:tcPr/>
                </a:tc>
                <a:tc>
                  <a:txBody>
                    <a:bodyPr/>
                    <a:lstStyle/>
                    <a:p>
                      <a:endParaRPr lang="en-IE"/>
                    </a:p>
                  </a:txBody>
                  <a:tcPr/>
                </a:tc>
                <a:tc>
                  <a:txBody>
                    <a:bodyPr/>
                    <a:lstStyle/>
                    <a:p>
                      <a:endParaRPr lang="en-IE"/>
                    </a:p>
                  </a:txBody>
                  <a:tcPr/>
                </a:tc>
                <a:extLst>
                  <a:ext uri="{0D108BD9-81ED-4DB2-BD59-A6C34878D82A}">
                    <a16:rowId xmlns:a16="http://schemas.microsoft.com/office/drawing/2014/main" val="1163263495"/>
                  </a:ext>
                </a:extLst>
              </a:tr>
              <a:tr h="370840">
                <a:tc>
                  <a:txBody>
                    <a:bodyPr/>
                    <a:lstStyle/>
                    <a:p>
                      <a:endParaRPr lang="en-IE"/>
                    </a:p>
                  </a:txBody>
                  <a:tcPr/>
                </a:tc>
                <a:tc>
                  <a:txBody>
                    <a:bodyPr/>
                    <a:lstStyle/>
                    <a:p>
                      <a:endParaRPr lang="en-IE"/>
                    </a:p>
                  </a:txBody>
                  <a:tcPr/>
                </a:tc>
                <a:tc>
                  <a:txBody>
                    <a:bodyPr/>
                    <a:lstStyle/>
                    <a:p>
                      <a:endParaRPr lang="en-IE"/>
                    </a:p>
                  </a:txBody>
                  <a:tcPr/>
                </a:tc>
                <a:tc>
                  <a:txBody>
                    <a:bodyPr/>
                    <a:lstStyle/>
                    <a:p>
                      <a:endParaRPr lang="en-IE"/>
                    </a:p>
                  </a:txBody>
                  <a:tcPr/>
                </a:tc>
                <a:tc>
                  <a:txBody>
                    <a:bodyPr/>
                    <a:lstStyle/>
                    <a:p>
                      <a:endParaRPr lang="en-IE"/>
                    </a:p>
                  </a:txBody>
                  <a:tcPr/>
                </a:tc>
                <a:tc>
                  <a:txBody>
                    <a:bodyPr/>
                    <a:lstStyle/>
                    <a:p>
                      <a:endParaRPr lang="en-IE"/>
                    </a:p>
                  </a:txBody>
                  <a:tcPr/>
                </a:tc>
                <a:tc>
                  <a:txBody>
                    <a:bodyPr/>
                    <a:lstStyle/>
                    <a:p>
                      <a:endParaRPr lang="en-IE"/>
                    </a:p>
                  </a:txBody>
                  <a:tcPr/>
                </a:tc>
                <a:tc>
                  <a:txBody>
                    <a:bodyPr/>
                    <a:lstStyle/>
                    <a:p>
                      <a:endParaRPr lang="en-IE"/>
                    </a:p>
                  </a:txBody>
                  <a:tcPr/>
                </a:tc>
                <a:tc>
                  <a:txBody>
                    <a:bodyPr/>
                    <a:lstStyle/>
                    <a:p>
                      <a:endParaRPr lang="en-IE"/>
                    </a:p>
                  </a:txBody>
                  <a:tcPr/>
                </a:tc>
                <a:extLst>
                  <a:ext uri="{0D108BD9-81ED-4DB2-BD59-A6C34878D82A}">
                    <a16:rowId xmlns:a16="http://schemas.microsoft.com/office/drawing/2014/main" val="314100051"/>
                  </a:ext>
                </a:extLst>
              </a:tr>
              <a:tr h="370840">
                <a:tc>
                  <a:txBody>
                    <a:bodyPr/>
                    <a:lstStyle/>
                    <a:p>
                      <a:endParaRPr lang="en-IE"/>
                    </a:p>
                  </a:txBody>
                  <a:tcPr/>
                </a:tc>
                <a:tc>
                  <a:txBody>
                    <a:bodyPr/>
                    <a:lstStyle/>
                    <a:p>
                      <a:endParaRPr lang="en-IE"/>
                    </a:p>
                  </a:txBody>
                  <a:tcPr/>
                </a:tc>
                <a:tc>
                  <a:txBody>
                    <a:bodyPr/>
                    <a:lstStyle/>
                    <a:p>
                      <a:endParaRPr lang="en-IE"/>
                    </a:p>
                  </a:txBody>
                  <a:tcPr/>
                </a:tc>
                <a:tc>
                  <a:txBody>
                    <a:bodyPr/>
                    <a:lstStyle/>
                    <a:p>
                      <a:endParaRPr lang="en-IE"/>
                    </a:p>
                  </a:txBody>
                  <a:tcPr/>
                </a:tc>
                <a:tc>
                  <a:txBody>
                    <a:bodyPr/>
                    <a:lstStyle/>
                    <a:p>
                      <a:endParaRPr lang="en-IE"/>
                    </a:p>
                  </a:txBody>
                  <a:tcPr/>
                </a:tc>
                <a:tc>
                  <a:txBody>
                    <a:bodyPr/>
                    <a:lstStyle/>
                    <a:p>
                      <a:endParaRPr lang="en-IE"/>
                    </a:p>
                  </a:txBody>
                  <a:tcPr/>
                </a:tc>
                <a:tc>
                  <a:txBody>
                    <a:bodyPr/>
                    <a:lstStyle/>
                    <a:p>
                      <a:endParaRPr lang="en-IE"/>
                    </a:p>
                  </a:txBody>
                  <a:tcPr/>
                </a:tc>
                <a:tc>
                  <a:txBody>
                    <a:bodyPr/>
                    <a:lstStyle/>
                    <a:p>
                      <a:endParaRPr lang="en-IE"/>
                    </a:p>
                  </a:txBody>
                  <a:tcPr/>
                </a:tc>
                <a:tc>
                  <a:txBody>
                    <a:bodyPr/>
                    <a:lstStyle/>
                    <a:p>
                      <a:endParaRPr lang="en-IE"/>
                    </a:p>
                  </a:txBody>
                  <a:tcPr/>
                </a:tc>
                <a:extLst>
                  <a:ext uri="{0D108BD9-81ED-4DB2-BD59-A6C34878D82A}">
                    <a16:rowId xmlns:a16="http://schemas.microsoft.com/office/drawing/2014/main" val="2047461643"/>
                  </a:ext>
                </a:extLst>
              </a:tr>
              <a:tr h="370840">
                <a:tc>
                  <a:txBody>
                    <a:bodyPr/>
                    <a:lstStyle/>
                    <a:p>
                      <a:endParaRPr lang="en-IE"/>
                    </a:p>
                  </a:txBody>
                  <a:tcPr/>
                </a:tc>
                <a:tc>
                  <a:txBody>
                    <a:bodyPr/>
                    <a:lstStyle/>
                    <a:p>
                      <a:endParaRPr lang="en-IE"/>
                    </a:p>
                  </a:txBody>
                  <a:tcPr/>
                </a:tc>
                <a:tc>
                  <a:txBody>
                    <a:bodyPr/>
                    <a:lstStyle/>
                    <a:p>
                      <a:endParaRPr lang="en-IE"/>
                    </a:p>
                  </a:txBody>
                  <a:tcPr/>
                </a:tc>
                <a:tc>
                  <a:txBody>
                    <a:bodyPr/>
                    <a:lstStyle/>
                    <a:p>
                      <a:endParaRPr lang="en-IE"/>
                    </a:p>
                  </a:txBody>
                  <a:tcPr/>
                </a:tc>
                <a:tc>
                  <a:txBody>
                    <a:bodyPr/>
                    <a:lstStyle/>
                    <a:p>
                      <a:endParaRPr lang="en-IE"/>
                    </a:p>
                  </a:txBody>
                  <a:tcPr/>
                </a:tc>
                <a:tc>
                  <a:txBody>
                    <a:bodyPr/>
                    <a:lstStyle/>
                    <a:p>
                      <a:endParaRPr lang="en-IE"/>
                    </a:p>
                  </a:txBody>
                  <a:tcPr/>
                </a:tc>
                <a:tc>
                  <a:txBody>
                    <a:bodyPr/>
                    <a:lstStyle/>
                    <a:p>
                      <a:endParaRPr lang="en-IE"/>
                    </a:p>
                  </a:txBody>
                  <a:tcPr/>
                </a:tc>
                <a:tc>
                  <a:txBody>
                    <a:bodyPr/>
                    <a:lstStyle/>
                    <a:p>
                      <a:endParaRPr lang="en-IE"/>
                    </a:p>
                  </a:txBody>
                  <a:tcPr/>
                </a:tc>
                <a:tc>
                  <a:txBody>
                    <a:bodyPr/>
                    <a:lstStyle/>
                    <a:p>
                      <a:endParaRPr lang="en-IE"/>
                    </a:p>
                  </a:txBody>
                  <a:tcPr/>
                </a:tc>
                <a:extLst>
                  <a:ext uri="{0D108BD9-81ED-4DB2-BD59-A6C34878D82A}">
                    <a16:rowId xmlns:a16="http://schemas.microsoft.com/office/drawing/2014/main" val="2852209353"/>
                  </a:ext>
                </a:extLst>
              </a:tr>
              <a:tr h="370840">
                <a:tc>
                  <a:txBody>
                    <a:bodyPr/>
                    <a:lstStyle/>
                    <a:p>
                      <a:endParaRPr lang="en-IE"/>
                    </a:p>
                  </a:txBody>
                  <a:tcPr/>
                </a:tc>
                <a:tc>
                  <a:txBody>
                    <a:bodyPr/>
                    <a:lstStyle/>
                    <a:p>
                      <a:endParaRPr lang="en-IE"/>
                    </a:p>
                  </a:txBody>
                  <a:tcPr/>
                </a:tc>
                <a:tc>
                  <a:txBody>
                    <a:bodyPr/>
                    <a:lstStyle/>
                    <a:p>
                      <a:endParaRPr lang="en-IE"/>
                    </a:p>
                  </a:txBody>
                  <a:tcPr/>
                </a:tc>
                <a:tc>
                  <a:txBody>
                    <a:bodyPr/>
                    <a:lstStyle/>
                    <a:p>
                      <a:endParaRPr lang="en-IE"/>
                    </a:p>
                  </a:txBody>
                  <a:tcPr/>
                </a:tc>
                <a:tc>
                  <a:txBody>
                    <a:bodyPr/>
                    <a:lstStyle/>
                    <a:p>
                      <a:endParaRPr lang="en-IE"/>
                    </a:p>
                  </a:txBody>
                  <a:tcPr/>
                </a:tc>
                <a:tc>
                  <a:txBody>
                    <a:bodyPr/>
                    <a:lstStyle/>
                    <a:p>
                      <a:endParaRPr lang="en-IE"/>
                    </a:p>
                  </a:txBody>
                  <a:tcPr/>
                </a:tc>
                <a:tc>
                  <a:txBody>
                    <a:bodyPr/>
                    <a:lstStyle/>
                    <a:p>
                      <a:endParaRPr lang="en-IE"/>
                    </a:p>
                  </a:txBody>
                  <a:tcPr/>
                </a:tc>
                <a:tc>
                  <a:txBody>
                    <a:bodyPr/>
                    <a:lstStyle/>
                    <a:p>
                      <a:endParaRPr lang="en-IE"/>
                    </a:p>
                  </a:txBody>
                  <a:tcPr/>
                </a:tc>
                <a:tc>
                  <a:txBody>
                    <a:bodyPr/>
                    <a:lstStyle/>
                    <a:p>
                      <a:endParaRPr lang="en-IE"/>
                    </a:p>
                  </a:txBody>
                  <a:tcPr/>
                </a:tc>
                <a:extLst>
                  <a:ext uri="{0D108BD9-81ED-4DB2-BD59-A6C34878D82A}">
                    <a16:rowId xmlns:a16="http://schemas.microsoft.com/office/drawing/2014/main" val="542682170"/>
                  </a:ext>
                </a:extLst>
              </a:tr>
              <a:tr h="370840">
                <a:tc>
                  <a:txBody>
                    <a:bodyPr/>
                    <a:lstStyle/>
                    <a:p>
                      <a:endParaRPr lang="en-IE"/>
                    </a:p>
                  </a:txBody>
                  <a:tcPr/>
                </a:tc>
                <a:tc>
                  <a:txBody>
                    <a:bodyPr/>
                    <a:lstStyle/>
                    <a:p>
                      <a:endParaRPr lang="en-IE"/>
                    </a:p>
                  </a:txBody>
                  <a:tcPr/>
                </a:tc>
                <a:tc>
                  <a:txBody>
                    <a:bodyPr/>
                    <a:lstStyle/>
                    <a:p>
                      <a:endParaRPr lang="en-IE"/>
                    </a:p>
                  </a:txBody>
                  <a:tcPr/>
                </a:tc>
                <a:tc>
                  <a:txBody>
                    <a:bodyPr/>
                    <a:lstStyle/>
                    <a:p>
                      <a:endParaRPr lang="en-IE"/>
                    </a:p>
                  </a:txBody>
                  <a:tcPr/>
                </a:tc>
                <a:tc>
                  <a:txBody>
                    <a:bodyPr/>
                    <a:lstStyle/>
                    <a:p>
                      <a:endParaRPr lang="en-IE"/>
                    </a:p>
                  </a:txBody>
                  <a:tcPr/>
                </a:tc>
                <a:tc>
                  <a:txBody>
                    <a:bodyPr/>
                    <a:lstStyle/>
                    <a:p>
                      <a:endParaRPr lang="en-IE"/>
                    </a:p>
                  </a:txBody>
                  <a:tcPr/>
                </a:tc>
                <a:tc>
                  <a:txBody>
                    <a:bodyPr/>
                    <a:lstStyle/>
                    <a:p>
                      <a:endParaRPr lang="en-IE"/>
                    </a:p>
                  </a:txBody>
                  <a:tcPr/>
                </a:tc>
                <a:tc>
                  <a:txBody>
                    <a:bodyPr/>
                    <a:lstStyle/>
                    <a:p>
                      <a:endParaRPr lang="en-IE"/>
                    </a:p>
                  </a:txBody>
                  <a:tcPr/>
                </a:tc>
                <a:tc>
                  <a:txBody>
                    <a:bodyPr/>
                    <a:lstStyle/>
                    <a:p>
                      <a:endParaRPr lang="en-IE"/>
                    </a:p>
                  </a:txBody>
                  <a:tcPr/>
                </a:tc>
                <a:extLst>
                  <a:ext uri="{0D108BD9-81ED-4DB2-BD59-A6C34878D82A}">
                    <a16:rowId xmlns:a16="http://schemas.microsoft.com/office/drawing/2014/main" val="767450426"/>
                  </a:ext>
                </a:extLst>
              </a:tr>
            </a:tbl>
          </a:graphicData>
        </a:graphic>
      </p:graphicFrame>
      <p:sp>
        <p:nvSpPr>
          <p:cNvPr id="11" name="Rectangle 10">
            <a:extLst>
              <a:ext uri="{FF2B5EF4-FFF2-40B4-BE49-F238E27FC236}">
                <a16:creationId xmlns:a16="http://schemas.microsoft.com/office/drawing/2014/main" id="{9130C4E7-7A0C-0B0F-EFA0-5D89ABD0A1BE}"/>
              </a:ext>
            </a:extLst>
          </p:cNvPr>
          <p:cNvSpPr/>
          <p:nvPr/>
        </p:nvSpPr>
        <p:spPr>
          <a:xfrm>
            <a:off x="2809670" y="1845890"/>
            <a:ext cx="1813606" cy="33328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2" name="Rectangle 11">
            <a:extLst>
              <a:ext uri="{FF2B5EF4-FFF2-40B4-BE49-F238E27FC236}">
                <a16:creationId xmlns:a16="http://schemas.microsoft.com/office/drawing/2014/main" id="{DE9A6A21-E49C-E7DD-5161-62BA3A98217D}"/>
              </a:ext>
            </a:extLst>
          </p:cNvPr>
          <p:cNvSpPr/>
          <p:nvPr/>
        </p:nvSpPr>
        <p:spPr>
          <a:xfrm>
            <a:off x="3708875" y="2210358"/>
            <a:ext cx="2227607" cy="333286"/>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3" name="Rectangle 12">
            <a:extLst>
              <a:ext uri="{FF2B5EF4-FFF2-40B4-BE49-F238E27FC236}">
                <a16:creationId xmlns:a16="http://schemas.microsoft.com/office/drawing/2014/main" id="{EFB539E4-6503-7889-8D0A-7E682BA210A0}"/>
              </a:ext>
            </a:extLst>
          </p:cNvPr>
          <p:cNvSpPr/>
          <p:nvPr/>
        </p:nvSpPr>
        <p:spPr>
          <a:xfrm>
            <a:off x="5936482" y="2574826"/>
            <a:ext cx="1387267" cy="333286"/>
          </a:xfrm>
          <a:prstGeom prst="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4" name="Rectangle 13">
            <a:extLst>
              <a:ext uri="{FF2B5EF4-FFF2-40B4-BE49-F238E27FC236}">
                <a16:creationId xmlns:a16="http://schemas.microsoft.com/office/drawing/2014/main" id="{17167CA5-F5D3-253F-0686-9B65C0ACA977}"/>
              </a:ext>
            </a:extLst>
          </p:cNvPr>
          <p:cNvSpPr/>
          <p:nvPr/>
        </p:nvSpPr>
        <p:spPr>
          <a:xfrm>
            <a:off x="7323749" y="2944432"/>
            <a:ext cx="1803162" cy="333286"/>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5" name="Rectangle 14">
            <a:extLst>
              <a:ext uri="{FF2B5EF4-FFF2-40B4-BE49-F238E27FC236}">
                <a16:creationId xmlns:a16="http://schemas.microsoft.com/office/drawing/2014/main" id="{62A53924-1727-1A49-3524-788E0B7D10F0}"/>
              </a:ext>
            </a:extLst>
          </p:cNvPr>
          <p:cNvSpPr/>
          <p:nvPr/>
        </p:nvSpPr>
        <p:spPr>
          <a:xfrm>
            <a:off x="9126911" y="3313764"/>
            <a:ext cx="444381" cy="333286"/>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6" name="Rectangle 15">
            <a:extLst>
              <a:ext uri="{FF2B5EF4-FFF2-40B4-BE49-F238E27FC236}">
                <a16:creationId xmlns:a16="http://schemas.microsoft.com/office/drawing/2014/main" id="{65FA02D2-2E51-8157-32AB-C847D97AFCAE}"/>
              </a:ext>
            </a:extLst>
          </p:cNvPr>
          <p:cNvSpPr/>
          <p:nvPr/>
        </p:nvSpPr>
        <p:spPr>
          <a:xfrm>
            <a:off x="9571292" y="3683096"/>
            <a:ext cx="444381" cy="333286"/>
          </a:xfrm>
          <a:prstGeom prst="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7" name="TextBox 16">
            <a:extLst>
              <a:ext uri="{FF2B5EF4-FFF2-40B4-BE49-F238E27FC236}">
                <a16:creationId xmlns:a16="http://schemas.microsoft.com/office/drawing/2014/main" id="{769C2F7A-C4E1-4445-E72A-9D55D9ED5632}"/>
              </a:ext>
            </a:extLst>
          </p:cNvPr>
          <p:cNvSpPr txBox="1"/>
          <p:nvPr/>
        </p:nvSpPr>
        <p:spPr>
          <a:xfrm>
            <a:off x="376692" y="1809844"/>
            <a:ext cx="1877502" cy="369332"/>
          </a:xfrm>
          <a:prstGeom prst="rect">
            <a:avLst/>
          </a:prstGeom>
          <a:noFill/>
        </p:spPr>
        <p:txBody>
          <a:bodyPr wrap="none" rtlCol="0">
            <a:spAutoFit/>
          </a:bodyPr>
          <a:lstStyle/>
          <a:p>
            <a:r>
              <a:rPr lang="en-GB"/>
              <a:t>Research Problem</a:t>
            </a:r>
          </a:p>
        </p:txBody>
      </p:sp>
      <p:sp>
        <p:nvSpPr>
          <p:cNvPr id="18" name="TextBox 17">
            <a:extLst>
              <a:ext uri="{FF2B5EF4-FFF2-40B4-BE49-F238E27FC236}">
                <a16:creationId xmlns:a16="http://schemas.microsoft.com/office/drawing/2014/main" id="{E9744755-1DBB-0FB4-4C8D-2A78206109C9}"/>
              </a:ext>
            </a:extLst>
          </p:cNvPr>
          <p:cNvSpPr txBox="1"/>
          <p:nvPr/>
        </p:nvSpPr>
        <p:spPr>
          <a:xfrm>
            <a:off x="365940" y="2174312"/>
            <a:ext cx="2381999" cy="369332"/>
          </a:xfrm>
          <a:prstGeom prst="rect">
            <a:avLst/>
          </a:prstGeom>
          <a:noFill/>
        </p:spPr>
        <p:txBody>
          <a:bodyPr wrap="none" rtlCol="0">
            <a:spAutoFit/>
          </a:bodyPr>
          <a:lstStyle/>
          <a:p>
            <a:r>
              <a:rPr lang="en-GB"/>
              <a:t>Consult with Class Reps</a:t>
            </a:r>
          </a:p>
        </p:txBody>
      </p:sp>
      <p:sp>
        <p:nvSpPr>
          <p:cNvPr id="19" name="TextBox 18">
            <a:extLst>
              <a:ext uri="{FF2B5EF4-FFF2-40B4-BE49-F238E27FC236}">
                <a16:creationId xmlns:a16="http://schemas.microsoft.com/office/drawing/2014/main" id="{8E43D14C-D321-4349-482A-CCFBFD969466}"/>
              </a:ext>
            </a:extLst>
          </p:cNvPr>
          <p:cNvSpPr txBox="1"/>
          <p:nvPr/>
        </p:nvSpPr>
        <p:spPr>
          <a:xfrm>
            <a:off x="348249" y="2553210"/>
            <a:ext cx="1750992" cy="369332"/>
          </a:xfrm>
          <a:prstGeom prst="rect">
            <a:avLst/>
          </a:prstGeom>
          <a:noFill/>
        </p:spPr>
        <p:txBody>
          <a:bodyPr wrap="none" rtlCol="0">
            <a:spAutoFit/>
          </a:bodyPr>
          <a:lstStyle/>
          <a:p>
            <a:r>
              <a:rPr lang="en-GB"/>
              <a:t>Design Materials</a:t>
            </a:r>
          </a:p>
        </p:txBody>
      </p:sp>
      <p:sp>
        <p:nvSpPr>
          <p:cNvPr id="20" name="TextBox 19">
            <a:extLst>
              <a:ext uri="{FF2B5EF4-FFF2-40B4-BE49-F238E27FC236}">
                <a16:creationId xmlns:a16="http://schemas.microsoft.com/office/drawing/2014/main" id="{06D0CF98-12DF-CE86-9583-D1DC47A3F88A}"/>
              </a:ext>
            </a:extLst>
          </p:cNvPr>
          <p:cNvSpPr txBox="1"/>
          <p:nvPr/>
        </p:nvSpPr>
        <p:spPr>
          <a:xfrm>
            <a:off x="348249" y="2917758"/>
            <a:ext cx="2235484" cy="369332"/>
          </a:xfrm>
          <a:prstGeom prst="rect">
            <a:avLst/>
          </a:prstGeom>
          <a:noFill/>
        </p:spPr>
        <p:txBody>
          <a:bodyPr wrap="none" rtlCol="0">
            <a:spAutoFit/>
          </a:bodyPr>
          <a:lstStyle/>
          <a:p>
            <a:r>
              <a:rPr lang="en-GB"/>
              <a:t>Print Production Time</a:t>
            </a:r>
          </a:p>
        </p:txBody>
      </p:sp>
      <p:sp>
        <p:nvSpPr>
          <p:cNvPr id="21" name="TextBox 20">
            <a:extLst>
              <a:ext uri="{FF2B5EF4-FFF2-40B4-BE49-F238E27FC236}">
                <a16:creationId xmlns:a16="http://schemas.microsoft.com/office/drawing/2014/main" id="{BD48D396-9545-09B3-45EE-9C7B5C337954}"/>
              </a:ext>
            </a:extLst>
          </p:cNvPr>
          <p:cNvSpPr txBox="1"/>
          <p:nvPr/>
        </p:nvSpPr>
        <p:spPr>
          <a:xfrm>
            <a:off x="348249" y="3277718"/>
            <a:ext cx="1398140" cy="369332"/>
          </a:xfrm>
          <a:prstGeom prst="rect">
            <a:avLst/>
          </a:prstGeom>
          <a:noFill/>
        </p:spPr>
        <p:txBody>
          <a:bodyPr wrap="none" rtlCol="0">
            <a:spAutoFit/>
          </a:bodyPr>
          <a:lstStyle/>
          <a:p>
            <a:r>
              <a:rPr lang="en-GB"/>
              <a:t>Finish socials</a:t>
            </a:r>
          </a:p>
        </p:txBody>
      </p:sp>
      <p:sp>
        <p:nvSpPr>
          <p:cNvPr id="22" name="TextBox 21">
            <a:extLst>
              <a:ext uri="{FF2B5EF4-FFF2-40B4-BE49-F238E27FC236}">
                <a16:creationId xmlns:a16="http://schemas.microsoft.com/office/drawing/2014/main" id="{E4155065-F370-16DA-A6B8-BE057B51CBEB}"/>
              </a:ext>
            </a:extLst>
          </p:cNvPr>
          <p:cNvSpPr txBox="1"/>
          <p:nvPr/>
        </p:nvSpPr>
        <p:spPr>
          <a:xfrm>
            <a:off x="348249" y="4047370"/>
            <a:ext cx="1910588" cy="369332"/>
          </a:xfrm>
          <a:prstGeom prst="rect">
            <a:avLst/>
          </a:prstGeom>
          <a:noFill/>
        </p:spPr>
        <p:txBody>
          <a:bodyPr wrap="none" rtlCol="0">
            <a:spAutoFit/>
          </a:bodyPr>
          <a:lstStyle/>
          <a:p>
            <a:r>
              <a:rPr lang="en-GB"/>
              <a:t>Review &amp; Evaluate</a:t>
            </a:r>
          </a:p>
        </p:txBody>
      </p:sp>
      <p:sp>
        <p:nvSpPr>
          <p:cNvPr id="23" name="Rectangle 22">
            <a:extLst>
              <a:ext uri="{FF2B5EF4-FFF2-40B4-BE49-F238E27FC236}">
                <a16:creationId xmlns:a16="http://schemas.microsoft.com/office/drawing/2014/main" id="{4241A555-2A14-CF91-BBAD-53DC6AEE2B7A}"/>
              </a:ext>
            </a:extLst>
          </p:cNvPr>
          <p:cNvSpPr/>
          <p:nvPr/>
        </p:nvSpPr>
        <p:spPr>
          <a:xfrm>
            <a:off x="9571292" y="4063031"/>
            <a:ext cx="1366377" cy="33328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4" name="TextBox 23">
            <a:extLst>
              <a:ext uri="{FF2B5EF4-FFF2-40B4-BE49-F238E27FC236}">
                <a16:creationId xmlns:a16="http://schemas.microsoft.com/office/drawing/2014/main" id="{A7ACD392-804A-D13E-D0CE-A8477992C9F7}"/>
              </a:ext>
            </a:extLst>
          </p:cNvPr>
          <p:cNvSpPr txBox="1"/>
          <p:nvPr/>
        </p:nvSpPr>
        <p:spPr>
          <a:xfrm>
            <a:off x="348249" y="3646151"/>
            <a:ext cx="1764201" cy="369332"/>
          </a:xfrm>
          <a:prstGeom prst="rect">
            <a:avLst/>
          </a:prstGeom>
          <a:noFill/>
        </p:spPr>
        <p:txBody>
          <a:bodyPr wrap="none" rtlCol="0">
            <a:spAutoFit/>
          </a:bodyPr>
          <a:lstStyle/>
          <a:p>
            <a:r>
              <a:rPr lang="en-GB"/>
              <a:t>Deploy materials</a:t>
            </a:r>
          </a:p>
        </p:txBody>
      </p:sp>
      <p:sp>
        <p:nvSpPr>
          <p:cNvPr id="25" name="Rectangle 24">
            <a:extLst>
              <a:ext uri="{FF2B5EF4-FFF2-40B4-BE49-F238E27FC236}">
                <a16:creationId xmlns:a16="http://schemas.microsoft.com/office/drawing/2014/main" id="{C66B6B33-3908-3E4D-E5D2-3710468D9D6A}"/>
              </a:ext>
            </a:extLst>
          </p:cNvPr>
          <p:cNvSpPr/>
          <p:nvPr/>
        </p:nvSpPr>
        <p:spPr>
          <a:xfrm>
            <a:off x="2751905" y="4724399"/>
            <a:ext cx="1813606" cy="33328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Anna</a:t>
            </a:r>
            <a:endParaRPr lang="en-IE"/>
          </a:p>
        </p:txBody>
      </p:sp>
      <p:sp>
        <p:nvSpPr>
          <p:cNvPr id="26" name="Rectangle 25">
            <a:extLst>
              <a:ext uri="{FF2B5EF4-FFF2-40B4-BE49-F238E27FC236}">
                <a16:creationId xmlns:a16="http://schemas.microsoft.com/office/drawing/2014/main" id="{3B6190F1-3747-F1B9-32CB-81E1259D95F1}"/>
              </a:ext>
            </a:extLst>
          </p:cNvPr>
          <p:cNvSpPr/>
          <p:nvPr/>
        </p:nvSpPr>
        <p:spPr>
          <a:xfrm>
            <a:off x="2751905" y="5172214"/>
            <a:ext cx="1813606" cy="333286"/>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Bryan</a:t>
            </a:r>
            <a:endParaRPr lang="en-IE"/>
          </a:p>
        </p:txBody>
      </p:sp>
      <p:sp>
        <p:nvSpPr>
          <p:cNvPr id="27" name="Rectangle 26">
            <a:extLst>
              <a:ext uri="{FF2B5EF4-FFF2-40B4-BE49-F238E27FC236}">
                <a16:creationId xmlns:a16="http://schemas.microsoft.com/office/drawing/2014/main" id="{8081FC29-8491-7C29-FB4A-643590B2413D}"/>
              </a:ext>
            </a:extLst>
          </p:cNvPr>
          <p:cNvSpPr/>
          <p:nvPr/>
        </p:nvSpPr>
        <p:spPr>
          <a:xfrm>
            <a:off x="2751905" y="5620029"/>
            <a:ext cx="1813606" cy="333286"/>
          </a:xfrm>
          <a:prstGeom prst="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Charlie</a:t>
            </a:r>
            <a:endParaRPr lang="en-IE"/>
          </a:p>
        </p:txBody>
      </p:sp>
      <p:sp>
        <p:nvSpPr>
          <p:cNvPr id="28" name="Rectangle 27">
            <a:extLst>
              <a:ext uri="{FF2B5EF4-FFF2-40B4-BE49-F238E27FC236}">
                <a16:creationId xmlns:a16="http://schemas.microsoft.com/office/drawing/2014/main" id="{D0AF1310-45D8-7812-832C-A41E645F0073}"/>
              </a:ext>
            </a:extLst>
          </p:cNvPr>
          <p:cNvSpPr/>
          <p:nvPr/>
        </p:nvSpPr>
        <p:spPr>
          <a:xfrm>
            <a:off x="2751905" y="6067844"/>
            <a:ext cx="1813606" cy="333286"/>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Diana</a:t>
            </a:r>
            <a:endParaRPr lang="en-IE"/>
          </a:p>
        </p:txBody>
      </p:sp>
      <p:sp>
        <p:nvSpPr>
          <p:cNvPr id="29" name="Title 28">
            <a:extLst>
              <a:ext uri="{FF2B5EF4-FFF2-40B4-BE49-F238E27FC236}">
                <a16:creationId xmlns:a16="http://schemas.microsoft.com/office/drawing/2014/main" id="{0576561F-C0DE-809B-7794-377A49ABE58E}"/>
              </a:ext>
            </a:extLst>
          </p:cNvPr>
          <p:cNvSpPr>
            <a:spLocks noGrp="1"/>
          </p:cNvSpPr>
          <p:nvPr>
            <p:ph type="title"/>
          </p:nvPr>
        </p:nvSpPr>
        <p:spPr/>
        <p:txBody>
          <a:bodyPr/>
          <a:lstStyle/>
          <a:p>
            <a:r>
              <a:rPr lang="en-GB"/>
              <a:t>A Gantt Chart can show lots of info!</a:t>
            </a:r>
            <a:endParaRPr lang="en-IE"/>
          </a:p>
        </p:txBody>
      </p:sp>
    </p:spTree>
    <p:extLst>
      <p:ext uri="{BB962C8B-B14F-4D97-AF65-F5344CB8AC3E}">
        <p14:creationId xmlns:p14="http://schemas.microsoft.com/office/powerpoint/2010/main" val="28511560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1F53A-A174-DFB4-CBAE-7D9963604E1C}"/>
              </a:ext>
            </a:extLst>
          </p:cNvPr>
          <p:cNvSpPr>
            <a:spLocks noGrp="1"/>
          </p:cNvSpPr>
          <p:nvPr>
            <p:ph type="title"/>
          </p:nvPr>
        </p:nvSpPr>
        <p:spPr/>
        <p:txBody>
          <a:bodyPr/>
          <a:lstStyle/>
          <a:p>
            <a:r>
              <a:rPr lang="en-GB"/>
              <a:t>Our House</a:t>
            </a:r>
            <a:endParaRPr lang="en-IE"/>
          </a:p>
        </p:txBody>
      </p:sp>
      <p:sp>
        <p:nvSpPr>
          <p:cNvPr id="3" name="Content Placeholder 2">
            <a:extLst>
              <a:ext uri="{FF2B5EF4-FFF2-40B4-BE49-F238E27FC236}">
                <a16:creationId xmlns:a16="http://schemas.microsoft.com/office/drawing/2014/main" id="{692074D2-BA3F-FA89-AD9C-1E7F4D8D34D8}"/>
              </a:ext>
            </a:extLst>
          </p:cNvPr>
          <p:cNvSpPr>
            <a:spLocks noGrp="1"/>
          </p:cNvSpPr>
          <p:nvPr>
            <p:ph idx="1"/>
          </p:nvPr>
        </p:nvSpPr>
        <p:spPr/>
        <p:txBody>
          <a:bodyPr anchor="ctr"/>
          <a:lstStyle/>
          <a:p>
            <a:r>
              <a:rPr lang="en-GB"/>
              <a:t>We need to set some house rules so that everyone can:</a:t>
            </a:r>
          </a:p>
          <a:p>
            <a:r>
              <a:rPr lang="en-GB"/>
              <a:t>Understand what’s expected of each other in the training environment</a:t>
            </a:r>
          </a:p>
          <a:p>
            <a:r>
              <a:rPr lang="en-GB"/>
              <a:t>Feel free to express themselves safely and respectfully</a:t>
            </a:r>
          </a:p>
          <a:p>
            <a:r>
              <a:rPr lang="en-GB"/>
              <a:t>Be actively included in an accessible group</a:t>
            </a:r>
          </a:p>
          <a:p>
            <a:r>
              <a:rPr lang="en-GB"/>
              <a:t>Come to understand that we’re not the same and </a:t>
            </a:r>
            <a:r>
              <a:rPr lang="en-GB" i="1">
                <a:solidFill>
                  <a:srgbClr val="7030A0"/>
                </a:solidFill>
              </a:rPr>
              <a:t>difference is our strength</a:t>
            </a:r>
            <a:endParaRPr lang="en-IE" i="1">
              <a:solidFill>
                <a:srgbClr val="7030A0"/>
              </a:solidFill>
            </a:endParaRPr>
          </a:p>
        </p:txBody>
      </p:sp>
    </p:spTree>
    <p:extLst>
      <p:ext uri="{BB962C8B-B14F-4D97-AF65-F5344CB8AC3E}">
        <p14:creationId xmlns:p14="http://schemas.microsoft.com/office/powerpoint/2010/main" val="109613099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013BD20-D2CF-8832-9B36-79D99D04B085}"/>
              </a:ext>
            </a:extLst>
          </p:cNvPr>
          <p:cNvSpPr>
            <a:spLocks noGrp="1"/>
          </p:cNvSpPr>
          <p:nvPr>
            <p:ph type="title"/>
          </p:nvPr>
        </p:nvSpPr>
        <p:spPr>
          <a:xfrm>
            <a:off x="4654296" y="640080"/>
            <a:ext cx="6894576" cy="3566160"/>
          </a:xfrm>
        </p:spPr>
        <p:txBody>
          <a:bodyPr vert="horz" lIns="91440" tIns="45720" rIns="91440" bIns="45720" rtlCol="0" anchor="b">
            <a:normAutofit/>
          </a:bodyPr>
          <a:lstStyle/>
          <a:p>
            <a:r>
              <a:rPr lang="en-US" sz="6600" dirty="0"/>
              <a:t>Power</a:t>
            </a:r>
          </a:p>
        </p:txBody>
      </p:sp>
      <p:sp>
        <p:nvSpPr>
          <p:cNvPr id="5" name="Text Placeholder 4">
            <a:extLst>
              <a:ext uri="{FF2B5EF4-FFF2-40B4-BE49-F238E27FC236}">
                <a16:creationId xmlns:a16="http://schemas.microsoft.com/office/drawing/2014/main" id="{1408EC69-D3AA-EC6E-4EB5-3EDB97E75F10}"/>
              </a:ext>
            </a:extLst>
          </p:cNvPr>
          <p:cNvSpPr>
            <a:spLocks noGrp="1"/>
          </p:cNvSpPr>
          <p:nvPr>
            <p:ph type="body" idx="1"/>
          </p:nvPr>
        </p:nvSpPr>
        <p:spPr>
          <a:xfrm>
            <a:off x="4654296" y="4636008"/>
            <a:ext cx="6894576" cy="1572768"/>
          </a:xfrm>
        </p:spPr>
        <p:txBody>
          <a:bodyPr vert="horz" lIns="91440" tIns="45720" rIns="91440" bIns="45720" rtlCol="0">
            <a:normAutofit/>
          </a:bodyPr>
          <a:lstStyle/>
          <a:p>
            <a:r>
              <a:rPr lang="en-GB" sz="2000" b="0" i="0" dirty="0">
                <a:solidFill>
                  <a:srgbClr val="444444"/>
                </a:solidFill>
                <a:effectLst/>
                <a:latin typeface="Lora" panose="020F0502020204030204" pitchFamily="2" charset="0"/>
              </a:rPr>
              <a:t>“the ability to achieve purpose and effect change”</a:t>
            </a:r>
          </a:p>
          <a:p>
            <a:r>
              <a:rPr lang="en-GB" sz="2000" dirty="0">
                <a:solidFill>
                  <a:srgbClr val="444444"/>
                </a:solidFill>
                <a:latin typeface="Lora" panose="020F0502020204030204" pitchFamily="2" charset="0"/>
              </a:rPr>
              <a:t>Rev. </a:t>
            </a:r>
            <a:r>
              <a:rPr lang="en-GB" sz="2000" dirty="0" err="1">
                <a:solidFill>
                  <a:srgbClr val="444444"/>
                </a:solidFill>
                <a:latin typeface="Lora" panose="020F0502020204030204" pitchFamily="2" charset="0"/>
              </a:rPr>
              <a:t>Dr.</a:t>
            </a:r>
            <a:r>
              <a:rPr lang="en-GB" sz="2000" dirty="0">
                <a:solidFill>
                  <a:srgbClr val="444444"/>
                </a:solidFill>
                <a:latin typeface="Lora" panose="020F0502020204030204" pitchFamily="2" charset="0"/>
              </a:rPr>
              <a:t> Martin Luther King</a:t>
            </a:r>
            <a:endParaRPr lang="en-US" sz="2800" dirty="0">
              <a:solidFill>
                <a:schemeClr val="tx1"/>
              </a:solidFill>
              <a:latin typeface="Congenial" panose="02000503040000020004" pitchFamily="2" charset="0"/>
            </a:endParaRPr>
          </a:p>
        </p:txBody>
      </p:sp>
      <p:pic>
        <p:nvPicPr>
          <p:cNvPr id="7" name="Picture 6" descr="Lightbulb idea concept">
            <a:extLst>
              <a:ext uri="{FF2B5EF4-FFF2-40B4-BE49-F238E27FC236}">
                <a16:creationId xmlns:a16="http://schemas.microsoft.com/office/drawing/2014/main" id="{D891B7BA-B173-D02E-8C05-F51B9659891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20" y="10"/>
            <a:ext cx="4049786" cy="6857990"/>
          </a:xfrm>
          <a:custGeom>
            <a:avLst/>
            <a:gdLst/>
            <a:ahLst/>
            <a:cxnLst/>
            <a:rect l="l" t="t" r="r" b="b"/>
            <a:pathLst>
              <a:path w="4049806" h="6858000">
                <a:moveTo>
                  <a:pt x="0" y="0"/>
                </a:moveTo>
                <a:lnTo>
                  <a:pt x="4018525" y="0"/>
                </a:lnTo>
                <a:lnTo>
                  <a:pt x="4019816" y="10931"/>
                </a:lnTo>
                <a:cubicBezTo>
                  <a:pt x="4034945" y="94836"/>
                  <a:pt x="4032275" y="179884"/>
                  <a:pt x="4036343" y="264297"/>
                </a:cubicBezTo>
                <a:cubicBezTo>
                  <a:pt x="4041301" y="367652"/>
                  <a:pt x="4035072" y="471135"/>
                  <a:pt x="4032911" y="574617"/>
                </a:cubicBezTo>
                <a:cubicBezTo>
                  <a:pt x="4031004" y="662717"/>
                  <a:pt x="4022232" y="750690"/>
                  <a:pt x="4025029" y="838916"/>
                </a:cubicBezTo>
                <a:cubicBezTo>
                  <a:pt x="4025029" y="841968"/>
                  <a:pt x="4025029" y="845019"/>
                  <a:pt x="4025029" y="848070"/>
                </a:cubicBezTo>
                <a:cubicBezTo>
                  <a:pt x="4017020" y="945068"/>
                  <a:pt x="4017020" y="1042576"/>
                  <a:pt x="4025029" y="1139574"/>
                </a:cubicBezTo>
                <a:cubicBezTo>
                  <a:pt x="4027609" y="1179950"/>
                  <a:pt x="4026885" y="1220466"/>
                  <a:pt x="4022868" y="1260728"/>
                </a:cubicBezTo>
                <a:cubicBezTo>
                  <a:pt x="4019054" y="1311960"/>
                  <a:pt x="4006849" y="1364083"/>
                  <a:pt x="4015621" y="1414934"/>
                </a:cubicBezTo>
                <a:cubicBezTo>
                  <a:pt x="4021367" y="1456784"/>
                  <a:pt x="4024558" y="1498940"/>
                  <a:pt x="4025156" y="1541172"/>
                </a:cubicBezTo>
                <a:cubicBezTo>
                  <a:pt x="4029478" y="1635755"/>
                  <a:pt x="4025283" y="1730847"/>
                  <a:pt x="4023757" y="1825685"/>
                </a:cubicBezTo>
                <a:cubicBezTo>
                  <a:pt x="4021850" y="1936286"/>
                  <a:pt x="4024647" y="2046634"/>
                  <a:pt x="4015748" y="2157235"/>
                </a:cubicBezTo>
                <a:cubicBezTo>
                  <a:pt x="4010790" y="2246581"/>
                  <a:pt x="4010790" y="2336130"/>
                  <a:pt x="4015748" y="2425476"/>
                </a:cubicBezTo>
                <a:cubicBezTo>
                  <a:pt x="4018164" y="2507473"/>
                  <a:pt x="4030495" y="2588454"/>
                  <a:pt x="4028461" y="2671214"/>
                </a:cubicBezTo>
                <a:cubicBezTo>
                  <a:pt x="4026046" y="2767832"/>
                  <a:pt x="4014604" y="2863940"/>
                  <a:pt x="4018164" y="2960685"/>
                </a:cubicBezTo>
                <a:cubicBezTo>
                  <a:pt x="4019816" y="3006832"/>
                  <a:pt x="4019944" y="3052980"/>
                  <a:pt x="4020961" y="3099127"/>
                </a:cubicBezTo>
                <a:cubicBezTo>
                  <a:pt x="4021978" y="3154682"/>
                  <a:pt x="4032021" y="3210110"/>
                  <a:pt x="4026427" y="3265665"/>
                </a:cubicBezTo>
                <a:cubicBezTo>
                  <a:pt x="4017147" y="3358087"/>
                  <a:pt x="3993120" y="3448857"/>
                  <a:pt x="4008121" y="3543567"/>
                </a:cubicBezTo>
                <a:cubicBezTo>
                  <a:pt x="4016384" y="3595690"/>
                  <a:pt x="4025791" y="3647940"/>
                  <a:pt x="4030495" y="3700571"/>
                </a:cubicBezTo>
                <a:cubicBezTo>
                  <a:pt x="4034690" y="3747608"/>
                  <a:pt x="4045369" y="3795408"/>
                  <a:pt x="4037233" y="3842191"/>
                </a:cubicBezTo>
                <a:cubicBezTo>
                  <a:pt x="4030368" y="3882237"/>
                  <a:pt x="4034055" y="3922282"/>
                  <a:pt x="4028715" y="3962327"/>
                </a:cubicBezTo>
                <a:cubicBezTo>
                  <a:pt x="4021723" y="4014831"/>
                  <a:pt x="4017910" y="4068352"/>
                  <a:pt x="4012697" y="4121111"/>
                </a:cubicBezTo>
                <a:cubicBezTo>
                  <a:pt x="4007866" y="4169038"/>
                  <a:pt x="4004307" y="4216838"/>
                  <a:pt x="4017020" y="4261841"/>
                </a:cubicBezTo>
                <a:cubicBezTo>
                  <a:pt x="4048039" y="4375112"/>
                  <a:pt x="4031004" y="4487748"/>
                  <a:pt x="4019308" y="4600257"/>
                </a:cubicBezTo>
                <a:cubicBezTo>
                  <a:pt x="4013587" y="4655049"/>
                  <a:pt x="4005197" y="4712765"/>
                  <a:pt x="4017910" y="4762853"/>
                </a:cubicBezTo>
                <a:cubicBezTo>
                  <a:pt x="4041428" y="4851716"/>
                  <a:pt x="4022995" y="4936764"/>
                  <a:pt x="4012824" y="5021432"/>
                </a:cubicBezTo>
                <a:cubicBezTo>
                  <a:pt x="4002654" y="5106099"/>
                  <a:pt x="4000239" y="5189495"/>
                  <a:pt x="4018037" y="5272637"/>
                </a:cubicBezTo>
                <a:cubicBezTo>
                  <a:pt x="4030495" y="5331116"/>
                  <a:pt x="4030495" y="5390612"/>
                  <a:pt x="4032021" y="5449600"/>
                </a:cubicBezTo>
                <a:cubicBezTo>
                  <a:pt x="4032911" y="5486339"/>
                  <a:pt x="4019308" y="5523842"/>
                  <a:pt x="4010282" y="5560582"/>
                </a:cubicBezTo>
                <a:cubicBezTo>
                  <a:pt x="3994009" y="5626943"/>
                  <a:pt x="3988162" y="5694321"/>
                  <a:pt x="4010282" y="5759029"/>
                </a:cubicBezTo>
                <a:cubicBezTo>
                  <a:pt x="4040793" y="5848655"/>
                  <a:pt x="4058336" y="5938407"/>
                  <a:pt x="4045623" y="6033117"/>
                </a:cubicBezTo>
                <a:cubicBezTo>
                  <a:pt x="4038377" y="6091724"/>
                  <a:pt x="4036597" y="6151347"/>
                  <a:pt x="4025664" y="6209190"/>
                </a:cubicBezTo>
                <a:cubicBezTo>
                  <a:pt x="4007358" y="6304790"/>
                  <a:pt x="4013841" y="6399882"/>
                  <a:pt x="4028461" y="6494211"/>
                </a:cubicBezTo>
                <a:cubicBezTo>
                  <a:pt x="4038542" y="6573081"/>
                  <a:pt x="4039610" y="6652829"/>
                  <a:pt x="4031639" y="6731941"/>
                </a:cubicBezTo>
                <a:lnTo>
                  <a:pt x="4022913" y="6858000"/>
                </a:lnTo>
                <a:lnTo>
                  <a:pt x="0" y="6858000"/>
                </a:lnTo>
                <a:close/>
              </a:path>
            </a:pathLst>
          </a:custGeom>
        </p:spPr>
      </p:pic>
      <p:sp>
        <p:nvSpPr>
          <p:cNvPr id="13" name="sketchy line">
            <a:extLst>
              <a:ext uri="{FF2B5EF4-FFF2-40B4-BE49-F238E27FC236}">
                <a16:creationId xmlns:a16="http://schemas.microsoft.com/office/drawing/2014/main" id="{82580482-BA80-420A-8A05-C58E97F2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4409267"/>
            <a:ext cx="4242816" cy="18288"/>
          </a:xfrm>
          <a:custGeom>
            <a:avLst/>
            <a:gdLst>
              <a:gd name="connsiteX0" fmla="*/ 0 w 4242816"/>
              <a:gd name="connsiteY0" fmla="*/ 0 h 18288"/>
              <a:gd name="connsiteX1" fmla="*/ 690973 w 4242816"/>
              <a:gd name="connsiteY1" fmla="*/ 0 h 18288"/>
              <a:gd name="connsiteX2" fmla="*/ 1212233 w 4242816"/>
              <a:gd name="connsiteY2" fmla="*/ 0 h 18288"/>
              <a:gd name="connsiteX3" fmla="*/ 1860778 w 4242816"/>
              <a:gd name="connsiteY3" fmla="*/ 0 h 18288"/>
              <a:gd name="connsiteX4" fmla="*/ 2424466 w 4242816"/>
              <a:gd name="connsiteY4" fmla="*/ 0 h 18288"/>
              <a:gd name="connsiteX5" fmla="*/ 3115439 w 4242816"/>
              <a:gd name="connsiteY5" fmla="*/ 0 h 18288"/>
              <a:gd name="connsiteX6" fmla="*/ 3636699 w 4242816"/>
              <a:gd name="connsiteY6" fmla="*/ 0 h 18288"/>
              <a:gd name="connsiteX7" fmla="*/ 4242816 w 4242816"/>
              <a:gd name="connsiteY7" fmla="*/ 0 h 18288"/>
              <a:gd name="connsiteX8" fmla="*/ 4242816 w 4242816"/>
              <a:gd name="connsiteY8" fmla="*/ 18288 h 18288"/>
              <a:gd name="connsiteX9" fmla="*/ 3636699 w 4242816"/>
              <a:gd name="connsiteY9" fmla="*/ 18288 h 18288"/>
              <a:gd name="connsiteX10" fmla="*/ 3030583 w 4242816"/>
              <a:gd name="connsiteY10" fmla="*/ 18288 h 18288"/>
              <a:gd name="connsiteX11" fmla="*/ 2466894 w 4242816"/>
              <a:gd name="connsiteY11" fmla="*/ 18288 h 18288"/>
              <a:gd name="connsiteX12" fmla="*/ 1988062 w 4242816"/>
              <a:gd name="connsiteY12" fmla="*/ 18288 h 18288"/>
              <a:gd name="connsiteX13" fmla="*/ 1466802 w 4242816"/>
              <a:gd name="connsiteY13" fmla="*/ 18288 h 18288"/>
              <a:gd name="connsiteX14" fmla="*/ 860686 w 4242816"/>
              <a:gd name="connsiteY14" fmla="*/ 18288 h 18288"/>
              <a:gd name="connsiteX15" fmla="*/ 0 w 4242816"/>
              <a:gd name="connsiteY15" fmla="*/ 18288 h 18288"/>
              <a:gd name="connsiteX16" fmla="*/ 0 w 4242816"/>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2816" h="18288" fill="none" extrusionOk="0">
                <a:moveTo>
                  <a:pt x="0" y="0"/>
                </a:moveTo>
                <a:cubicBezTo>
                  <a:pt x="249934" y="1471"/>
                  <a:pt x="379877" y="-29444"/>
                  <a:pt x="690973" y="0"/>
                </a:cubicBezTo>
                <a:cubicBezTo>
                  <a:pt x="1002069" y="29444"/>
                  <a:pt x="1021583" y="17501"/>
                  <a:pt x="1212233" y="0"/>
                </a:cubicBezTo>
                <a:cubicBezTo>
                  <a:pt x="1402883" y="-17501"/>
                  <a:pt x="1678760" y="5386"/>
                  <a:pt x="1860778" y="0"/>
                </a:cubicBezTo>
                <a:cubicBezTo>
                  <a:pt x="2042796" y="-5386"/>
                  <a:pt x="2245608" y="-22401"/>
                  <a:pt x="2424466" y="0"/>
                </a:cubicBezTo>
                <a:cubicBezTo>
                  <a:pt x="2603324" y="22401"/>
                  <a:pt x="2890020" y="33806"/>
                  <a:pt x="3115439" y="0"/>
                </a:cubicBezTo>
                <a:cubicBezTo>
                  <a:pt x="3340858" y="-33806"/>
                  <a:pt x="3428300" y="18628"/>
                  <a:pt x="3636699" y="0"/>
                </a:cubicBezTo>
                <a:cubicBezTo>
                  <a:pt x="3845098" y="-18628"/>
                  <a:pt x="4108824" y="5541"/>
                  <a:pt x="4242816" y="0"/>
                </a:cubicBezTo>
                <a:cubicBezTo>
                  <a:pt x="4242066" y="4160"/>
                  <a:pt x="4243125" y="10356"/>
                  <a:pt x="4242816" y="18288"/>
                </a:cubicBezTo>
                <a:cubicBezTo>
                  <a:pt x="4113424" y="32735"/>
                  <a:pt x="3768327" y="47567"/>
                  <a:pt x="3636699" y="18288"/>
                </a:cubicBezTo>
                <a:cubicBezTo>
                  <a:pt x="3505071" y="-10991"/>
                  <a:pt x="3294208" y="-4990"/>
                  <a:pt x="3030583" y="18288"/>
                </a:cubicBezTo>
                <a:cubicBezTo>
                  <a:pt x="2766958" y="41566"/>
                  <a:pt x="2649277" y="20974"/>
                  <a:pt x="2466894" y="18288"/>
                </a:cubicBezTo>
                <a:cubicBezTo>
                  <a:pt x="2284511" y="15602"/>
                  <a:pt x="2151277" y="1154"/>
                  <a:pt x="1988062" y="18288"/>
                </a:cubicBezTo>
                <a:cubicBezTo>
                  <a:pt x="1824847" y="35422"/>
                  <a:pt x="1691359" y="9265"/>
                  <a:pt x="1466802" y="18288"/>
                </a:cubicBezTo>
                <a:cubicBezTo>
                  <a:pt x="1242245" y="27311"/>
                  <a:pt x="1006161" y="36605"/>
                  <a:pt x="860686" y="18288"/>
                </a:cubicBezTo>
                <a:cubicBezTo>
                  <a:pt x="715211" y="-29"/>
                  <a:pt x="242774" y="46538"/>
                  <a:pt x="0" y="18288"/>
                </a:cubicBezTo>
                <a:cubicBezTo>
                  <a:pt x="-146" y="11482"/>
                  <a:pt x="-422" y="5192"/>
                  <a:pt x="0" y="0"/>
                </a:cubicBezTo>
                <a:close/>
              </a:path>
              <a:path w="4242816" h="18288" stroke="0" extrusionOk="0">
                <a:moveTo>
                  <a:pt x="0" y="0"/>
                </a:moveTo>
                <a:cubicBezTo>
                  <a:pt x="259751" y="-14018"/>
                  <a:pt x="356632" y="-15007"/>
                  <a:pt x="521260" y="0"/>
                </a:cubicBezTo>
                <a:cubicBezTo>
                  <a:pt x="685888" y="15007"/>
                  <a:pt x="885786" y="5167"/>
                  <a:pt x="1212233" y="0"/>
                </a:cubicBezTo>
                <a:cubicBezTo>
                  <a:pt x="1538680" y="-5167"/>
                  <a:pt x="1458849" y="7951"/>
                  <a:pt x="1691065" y="0"/>
                </a:cubicBezTo>
                <a:cubicBezTo>
                  <a:pt x="1923281" y="-7951"/>
                  <a:pt x="1985780" y="-16303"/>
                  <a:pt x="2169897" y="0"/>
                </a:cubicBezTo>
                <a:cubicBezTo>
                  <a:pt x="2354014" y="16303"/>
                  <a:pt x="2633054" y="-2739"/>
                  <a:pt x="2776014" y="0"/>
                </a:cubicBezTo>
                <a:cubicBezTo>
                  <a:pt x="2918974" y="2739"/>
                  <a:pt x="3112688" y="-15682"/>
                  <a:pt x="3339702" y="0"/>
                </a:cubicBezTo>
                <a:cubicBezTo>
                  <a:pt x="3566716" y="15682"/>
                  <a:pt x="4015278" y="-28467"/>
                  <a:pt x="4242816" y="0"/>
                </a:cubicBezTo>
                <a:cubicBezTo>
                  <a:pt x="4243501" y="7633"/>
                  <a:pt x="4242294" y="10002"/>
                  <a:pt x="4242816" y="18288"/>
                </a:cubicBezTo>
                <a:cubicBezTo>
                  <a:pt x="3924964" y="16283"/>
                  <a:pt x="3746362" y="-1805"/>
                  <a:pt x="3551843" y="18288"/>
                </a:cubicBezTo>
                <a:cubicBezTo>
                  <a:pt x="3357324" y="38381"/>
                  <a:pt x="3126422" y="47156"/>
                  <a:pt x="2860870" y="18288"/>
                </a:cubicBezTo>
                <a:cubicBezTo>
                  <a:pt x="2595318" y="-10580"/>
                  <a:pt x="2572437" y="11441"/>
                  <a:pt x="2297182" y="18288"/>
                </a:cubicBezTo>
                <a:cubicBezTo>
                  <a:pt x="2021927" y="25135"/>
                  <a:pt x="1916908" y="33601"/>
                  <a:pt x="1733493" y="18288"/>
                </a:cubicBezTo>
                <a:cubicBezTo>
                  <a:pt x="1550078" y="2975"/>
                  <a:pt x="1412440" y="27896"/>
                  <a:pt x="1212233" y="18288"/>
                </a:cubicBezTo>
                <a:cubicBezTo>
                  <a:pt x="1012026" y="8680"/>
                  <a:pt x="914386" y="13859"/>
                  <a:pt x="648545" y="18288"/>
                </a:cubicBezTo>
                <a:cubicBezTo>
                  <a:pt x="382704" y="22717"/>
                  <a:pt x="233522" y="39342"/>
                  <a:pt x="0" y="18288"/>
                </a:cubicBezTo>
                <a:cubicBezTo>
                  <a:pt x="-772" y="13661"/>
                  <a:pt x="-839" y="849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087932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4C9DB-3249-9574-1A75-703BBADDE3A9}"/>
              </a:ext>
            </a:extLst>
          </p:cNvPr>
          <p:cNvSpPr>
            <a:spLocks noGrp="1"/>
          </p:cNvSpPr>
          <p:nvPr>
            <p:ph type="title"/>
          </p:nvPr>
        </p:nvSpPr>
        <p:spPr/>
        <p:txBody>
          <a:bodyPr/>
          <a:lstStyle/>
          <a:p>
            <a:r>
              <a:rPr lang="en-IE" dirty="0"/>
              <a:t>Did you get elected to gain power?</a:t>
            </a:r>
            <a:endParaRPr lang="en-GB" dirty="0"/>
          </a:p>
        </p:txBody>
      </p:sp>
      <p:sp>
        <p:nvSpPr>
          <p:cNvPr id="3" name="Text Placeholder 2">
            <a:extLst>
              <a:ext uri="{FF2B5EF4-FFF2-40B4-BE49-F238E27FC236}">
                <a16:creationId xmlns:a16="http://schemas.microsoft.com/office/drawing/2014/main" id="{4F8D4006-9D0E-DDBE-5A82-CA74A01FD448}"/>
              </a:ext>
            </a:extLst>
          </p:cNvPr>
          <p:cNvSpPr>
            <a:spLocks noGrp="1"/>
          </p:cNvSpPr>
          <p:nvPr>
            <p:ph type="body" idx="1"/>
          </p:nvPr>
        </p:nvSpPr>
        <p:spPr/>
        <p:txBody>
          <a:bodyPr/>
          <a:lstStyle/>
          <a:p>
            <a:r>
              <a:rPr lang="en-IE" dirty="0"/>
              <a:t>If not, why not?</a:t>
            </a:r>
            <a:endParaRPr lang="en-GB" dirty="0"/>
          </a:p>
        </p:txBody>
      </p:sp>
    </p:spTree>
    <p:extLst>
      <p:ext uri="{BB962C8B-B14F-4D97-AF65-F5344CB8AC3E}">
        <p14:creationId xmlns:p14="http://schemas.microsoft.com/office/powerpoint/2010/main" val="319252881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0AFA695-8134-1760-1FCE-999DF9BDAA8F}"/>
              </a:ext>
            </a:extLst>
          </p:cNvPr>
          <p:cNvSpPr>
            <a:spLocks noGrp="1"/>
          </p:cNvSpPr>
          <p:nvPr>
            <p:ph type="title"/>
          </p:nvPr>
        </p:nvSpPr>
        <p:spPr/>
        <p:txBody>
          <a:bodyPr/>
          <a:lstStyle/>
          <a:p>
            <a:r>
              <a:rPr lang="en-GB" dirty="0"/>
              <a:t>What is power?</a:t>
            </a:r>
            <a:endParaRPr lang="en-IE" dirty="0"/>
          </a:p>
        </p:txBody>
      </p:sp>
      <p:sp>
        <p:nvSpPr>
          <p:cNvPr id="5" name="Content Placeholder 4">
            <a:extLst>
              <a:ext uri="{FF2B5EF4-FFF2-40B4-BE49-F238E27FC236}">
                <a16:creationId xmlns:a16="http://schemas.microsoft.com/office/drawing/2014/main" id="{4B3D497C-8767-C153-A939-7DA3BB19F812}"/>
              </a:ext>
            </a:extLst>
          </p:cNvPr>
          <p:cNvSpPr>
            <a:spLocks noGrp="1"/>
          </p:cNvSpPr>
          <p:nvPr>
            <p:ph idx="1"/>
          </p:nvPr>
        </p:nvSpPr>
        <p:spPr/>
        <p:txBody>
          <a:bodyPr>
            <a:normAutofit fontScale="92500" lnSpcReduction="10000"/>
          </a:bodyPr>
          <a:lstStyle/>
          <a:p>
            <a:pPr algn="l">
              <a:buFont typeface="Arial" panose="020B0604020202020204" pitchFamily="34" charset="0"/>
              <a:buChar char="•"/>
            </a:pPr>
            <a:r>
              <a:rPr lang="en-GB" b="1" i="0" dirty="0">
                <a:effectLst/>
                <a:latin typeface="Congenial" panose="02000503040000020004" pitchFamily="2" charset="0"/>
              </a:rPr>
              <a:t>Power Over </a:t>
            </a:r>
          </a:p>
          <a:p>
            <a:pPr lvl="1"/>
            <a:r>
              <a:rPr lang="en-GB" b="0" i="0" dirty="0">
                <a:effectLst/>
                <a:latin typeface="Congenial" panose="02000503040000020004" pitchFamily="2" charset="0"/>
              </a:rPr>
              <a:t>The power of a person or entity to force others to do things</a:t>
            </a:r>
          </a:p>
          <a:p>
            <a:pPr algn="l">
              <a:buFont typeface="Arial" panose="020B0604020202020204" pitchFamily="34" charset="0"/>
              <a:buChar char="•"/>
            </a:pPr>
            <a:r>
              <a:rPr lang="en-GB" b="1" i="0" dirty="0">
                <a:effectLst/>
                <a:latin typeface="Congenial" panose="02000503040000020004" pitchFamily="2" charset="0"/>
              </a:rPr>
              <a:t>Power With</a:t>
            </a:r>
            <a:r>
              <a:rPr lang="en-GB" b="0" i="0" dirty="0">
                <a:effectLst/>
                <a:latin typeface="Congenial" panose="02000503040000020004" pitchFamily="2" charset="0"/>
              </a:rPr>
              <a:t> </a:t>
            </a:r>
          </a:p>
          <a:p>
            <a:pPr lvl="1"/>
            <a:r>
              <a:rPr lang="en-GB" b="0" i="0" dirty="0">
                <a:effectLst/>
                <a:latin typeface="Congenial" panose="02000503040000020004" pitchFamily="2" charset="0"/>
              </a:rPr>
              <a:t>Rather than exerting control, power with is the ability to act together through agreed collective action.</a:t>
            </a:r>
          </a:p>
          <a:p>
            <a:pPr algn="l">
              <a:buFont typeface="Arial" panose="020B0604020202020204" pitchFamily="34" charset="0"/>
              <a:buChar char="•"/>
            </a:pPr>
            <a:r>
              <a:rPr lang="en-GB" b="1" i="0" dirty="0">
                <a:effectLst/>
                <a:latin typeface="Congenial" panose="02000503040000020004" pitchFamily="2" charset="0"/>
              </a:rPr>
              <a:t>Power To/For</a:t>
            </a:r>
            <a:r>
              <a:rPr lang="en-GB" b="0" i="0" dirty="0">
                <a:effectLst/>
                <a:latin typeface="Congenial" panose="02000503040000020004" pitchFamily="2" charset="0"/>
              </a:rPr>
              <a:t> </a:t>
            </a:r>
          </a:p>
          <a:p>
            <a:pPr lvl="1"/>
            <a:r>
              <a:rPr lang="en-GB" dirty="0"/>
              <a:t>refers to “the new possibilities or actions that can be created without using relationships of domination,” and the combined vision, values and demands that orient your work together.</a:t>
            </a:r>
          </a:p>
          <a:p>
            <a:pPr algn="l">
              <a:buFont typeface="Arial" panose="020B0604020202020204" pitchFamily="34" charset="0"/>
              <a:buChar char="•"/>
            </a:pPr>
            <a:r>
              <a:rPr lang="en-GB" b="1" i="0" dirty="0">
                <a:effectLst/>
                <a:latin typeface="Congenial" panose="02000503040000020004" pitchFamily="2" charset="0"/>
              </a:rPr>
              <a:t>Power Within</a:t>
            </a:r>
            <a:r>
              <a:rPr lang="en-GB" b="0" i="0" dirty="0">
                <a:effectLst/>
                <a:latin typeface="Congenial" panose="02000503040000020004" pitchFamily="2" charset="0"/>
              </a:rPr>
              <a:t> </a:t>
            </a:r>
          </a:p>
          <a:p>
            <a:pPr lvl="1"/>
            <a:r>
              <a:rPr lang="en-GB" b="0" i="0" dirty="0">
                <a:effectLst/>
                <a:latin typeface="Congenial" panose="02000503040000020004" pitchFamily="2" charset="0"/>
              </a:rPr>
              <a:t>self-awareness and the ability to know one’s own capacity, limits, and dreams/desires. </a:t>
            </a:r>
            <a:endParaRPr lang="en-GB" dirty="0"/>
          </a:p>
        </p:txBody>
      </p:sp>
    </p:spTree>
    <p:extLst>
      <p:ext uri="{BB962C8B-B14F-4D97-AF65-F5344CB8AC3E}">
        <p14:creationId xmlns:p14="http://schemas.microsoft.com/office/powerpoint/2010/main" val="248242127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FFF99-5656-A10C-CB19-357AD1F0D537}"/>
              </a:ext>
            </a:extLst>
          </p:cNvPr>
          <p:cNvSpPr>
            <a:spLocks noGrp="1"/>
          </p:cNvSpPr>
          <p:nvPr>
            <p:ph type="title"/>
          </p:nvPr>
        </p:nvSpPr>
        <p:spPr/>
        <p:txBody>
          <a:bodyPr/>
          <a:lstStyle/>
          <a:p>
            <a:r>
              <a:rPr lang="en-IE" dirty="0"/>
              <a:t>Collective Power</a:t>
            </a:r>
            <a:endParaRPr lang="en-GB" dirty="0"/>
          </a:p>
        </p:txBody>
      </p:sp>
      <p:sp>
        <p:nvSpPr>
          <p:cNvPr id="3" name="Content Placeholder 2">
            <a:extLst>
              <a:ext uri="{FF2B5EF4-FFF2-40B4-BE49-F238E27FC236}">
                <a16:creationId xmlns:a16="http://schemas.microsoft.com/office/drawing/2014/main" id="{DCF336BB-EEBC-92D1-D123-D8649B1B9B2D}"/>
              </a:ext>
            </a:extLst>
          </p:cNvPr>
          <p:cNvSpPr>
            <a:spLocks noGrp="1"/>
          </p:cNvSpPr>
          <p:nvPr>
            <p:ph idx="1"/>
          </p:nvPr>
        </p:nvSpPr>
        <p:spPr/>
        <p:txBody>
          <a:bodyPr/>
          <a:lstStyle/>
          <a:p>
            <a:r>
              <a:rPr lang="en-IE" dirty="0"/>
              <a:t>In a college or society, a small number of people hold </a:t>
            </a:r>
            <a:r>
              <a:rPr lang="en-IE" b="1" dirty="0"/>
              <a:t>power over</a:t>
            </a:r>
          </a:p>
          <a:p>
            <a:r>
              <a:rPr lang="en-IE" dirty="0"/>
              <a:t>We don’t possess this power as SUs most of the time</a:t>
            </a:r>
          </a:p>
          <a:p>
            <a:r>
              <a:rPr lang="en-IE" dirty="0"/>
              <a:t>We possess </a:t>
            </a:r>
            <a:r>
              <a:rPr lang="en-IE" dirty="0">
                <a:solidFill>
                  <a:srgbClr val="FF0000"/>
                </a:solidFill>
              </a:rPr>
              <a:t>the power of the collective.</a:t>
            </a:r>
          </a:p>
          <a:p>
            <a:r>
              <a:rPr lang="en-IE" dirty="0"/>
              <a:t>We prioritise working together to achieve our goals.</a:t>
            </a:r>
          </a:p>
          <a:p>
            <a:r>
              <a:rPr lang="en-IE" dirty="0"/>
              <a:t>This is “power with”.</a:t>
            </a:r>
            <a:endParaRPr lang="en-GB" dirty="0"/>
          </a:p>
        </p:txBody>
      </p:sp>
    </p:spTree>
    <p:extLst>
      <p:ext uri="{BB962C8B-B14F-4D97-AF65-F5344CB8AC3E}">
        <p14:creationId xmlns:p14="http://schemas.microsoft.com/office/powerpoint/2010/main" val="201428565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DA76D-F092-8C1A-8F35-E5E609939948}"/>
              </a:ext>
            </a:extLst>
          </p:cNvPr>
          <p:cNvSpPr>
            <a:spLocks noGrp="1"/>
          </p:cNvSpPr>
          <p:nvPr>
            <p:ph type="title"/>
          </p:nvPr>
        </p:nvSpPr>
        <p:spPr/>
        <p:txBody>
          <a:bodyPr/>
          <a:lstStyle/>
          <a:p>
            <a:r>
              <a:rPr lang="en-IE" dirty="0"/>
              <a:t>Do students possess power?</a:t>
            </a:r>
            <a:endParaRPr lang="en-GB" dirty="0"/>
          </a:p>
        </p:txBody>
      </p:sp>
      <p:sp>
        <p:nvSpPr>
          <p:cNvPr id="3" name="Content Placeholder 2">
            <a:extLst>
              <a:ext uri="{FF2B5EF4-FFF2-40B4-BE49-F238E27FC236}">
                <a16:creationId xmlns:a16="http://schemas.microsoft.com/office/drawing/2014/main" id="{F1AC7216-30CF-33B7-8DAD-8A16CF8FA25B}"/>
              </a:ext>
            </a:extLst>
          </p:cNvPr>
          <p:cNvSpPr>
            <a:spLocks noGrp="1"/>
          </p:cNvSpPr>
          <p:nvPr>
            <p:ph idx="1"/>
          </p:nvPr>
        </p:nvSpPr>
        <p:spPr/>
        <p:txBody>
          <a:bodyPr/>
          <a:lstStyle/>
          <a:p>
            <a:endParaRPr lang="en-GB" dirty="0"/>
          </a:p>
        </p:txBody>
      </p:sp>
    </p:spTree>
    <p:extLst>
      <p:ext uri="{BB962C8B-B14F-4D97-AF65-F5344CB8AC3E}">
        <p14:creationId xmlns:p14="http://schemas.microsoft.com/office/powerpoint/2010/main" val="295676224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40C7A-7C2E-FEEF-3173-E324482EDBD7}"/>
              </a:ext>
            </a:extLst>
          </p:cNvPr>
          <p:cNvSpPr>
            <a:spLocks noGrp="1"/>
          </p:cNvSpPr>
          <p:nvPr>
            <p:ph type="title"/>
          </p:nvPr>
        </p:nvSpPr>
        <p:spPr/>
        <p:txBody>
          <a:bodyPr/>
          <a:lstStyle/>
          <a:p>
            <a:r>
              <a:rPr lang="en-GB" dirty="0"/>
              <a:t>The trick with SU power…</a:t>
            </a:r>
            <a:endParaRPr lang="en-IE" dirty="0"/>
          </a:p>
        </p:txBody>
      </p:sp>
      <p:sp>
        <p:nvSpPr>
          <p:cNvPr id="3" name="Content Placeholder 2">
            <a:extLst>
              <a:ext uri="{FF2B5EF4-FFF2-40B4-BE49-F238E27FC236}">
                <a16:creationId xmlns:a16="http://schemas.microsoft.com/office/drawing/2014/main" id="{F0AABFA9-D635-DA18-AB60-20F194FD4B7C}"/>
              </a:ext>
            </a:extLst>
          </p:cNvPr>
          <p:cNvSpPr>
            <a:spLocks noGrp="1"/>
          </p:cNvSpPr>
          <p:nvPr>
            <p:ph idx="1"/>
          </p:nvPr>
        </p:nvSpPr>
        <p:spPr/>
        <p:txBody>
          <a:bodyPr/>
          <a:lstStyle/>
          <a:p>
            <a:pPr marL="0" indent="0">
              <a:buNone/>
            </a:pPr>
            <a:r>
              <a:rPr lang="en-GB" i="1" dirty="0"/>
              <a:t>…Is to give it away.</a:t>
            </a:r>
          </a:p>
          <a:p>
            <a:pPr marL="0" indent="0">
              <a:buNone/>
            </a:pPr>
            <a:endParaRPr lang="en-GB" dirty="0"/>
          </a:p>
          <a:p>
            <a:r>
              <a:rPr lang="en-GB" dirty="0"/>
              <a:t>The more power and authority we delegate to class reps, PTOs and others, the more our own authority to lead grows.</a:t>
            </a:r>
          </a:p>
          <a:p>
            <a:r>
              <a:rPr lang="en-GB" dirty="0"/>
              <a:t>By ensuring they are part of the decision making process </a:t>
            </a:r>
            <a:r>
              <a:rPr lang="en-GB" i="1" dirty="0"/>
              <a:t>which we continue to oversee</a:t>
            </a:r>
            <a:r>
              <a:rPr lang="en-GB" dirty="0"/>
              <a:t>, the more brains and bodies we have on task.</a:t>
            </a:r>
          </a:p>
          <a:p>
            <a:r>
              <a:rPr lang="en-GB" dirty="0"/>
              <a:t>The more they are empowered, the more powerful the whole organisation becomes.</a:t>
            </a:r>
            <a:endParaRPr lang="en-IE" dirty="0"/>
          </a:p>
        </p:txBody>
      </p:sp>
    </p:spTree>
    <p:extLst>
      <p:ext uri="{BB962C8B-B14F-4D97-AF65-F5344CB8AC3E}">
        <p14:creationId xmlns:p14="http://schemas.microsoft.com/office/powerpoint/2010/main" val="400108968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7AC014-CB93-0C9B-CB06-42C5A636253F}"/>
              </a:ext>
            </a:extLst>
          </p:cNvPr>
          <p:cNvSpPr>
            <a:spLocks noGrp="1"/>
          </p:cNvSpPr>
          <p:nvPr>
            <p:ph type="title"/>
          </p:nvPr>
        </p:nvSpPr>
        <p:spPr>
          <a:xfrm>
            <a:off x="838199" y="548464"/>
            <a:ext cx="3807187" cy="2228074"/>
          </a:xfrm>
        </p:spPr>
        <p:txBody>
          <a:bodyPr>
            <a:normAutofit/>
          </a:bodyPr>
          <a:lstStyle/>
          <a:p>
            <a:r>
              <a:rPr lang="en-GB" sz="4000" dirty="0"/>
              <a:t>Give power away. Keep leading.</a:t>
            </a:r>
            <a:endParaRPr lang="en-IE" sz="4000" dirty="0"/>
          </a:p>
        </p:txBody>
      </p:sp>
      <p:sp>
        <p:nvSpPr>
          <p:cNvPr id="3" name="Content Placeholder 2">
            <a:extLst>
              <a:ext uri="{FF2B5EF4-FFF2-40B4-BE49-F238E27FC236}">
                <a16:creationId xmlns:a16="http://schemas.microsoft.com/office/drawing/2014/main" id="{BFF53EC2-5CC6-1898-4EA9-D1F92169B404}"/>
              </a:ext>
            </a:extLst>
          </p:cNvPr>
          <p:cNvSpPr>
            <a:spLocks noGrp="1"/>
          </p:cNvSpPr>
          <p:nvPr>
            <p:ph idx="1"/>
          </p:nvPr>
        </p:nvSpPr>
        <p:spPr>
          <a:xfrm>
            <a:off x="838201" y="2962279"/>
            <a:ext cx="3799425" cy="3143241"/>
          </a:xfrm>
        </p:spPr>
        <p:txBody>
          <a:bodyPr>
            <a:normAutofit/>
          </a:bodyPr>
          <a:lstStyle/>
          <a:p>
            <a:r>
              <a:rPr lang="en-GB" sz="1700" dirty="0"/>
              <a:t>Ironically, the more power you give away from the top of the organisation, the more power your organisation will develop:</a:t>
            </a:r>
          </a:p>
          <a:p>
            <a:pPr marL="342900" indent="-342900">
              <a:buFont typeface="+mj-lt"/>
              <a:buAutoNum type="arabicPeriod"/>
            </a:pPr>
            <a:r>
              <a:rPr lang="en-GB" sz="1700" dirty="0"/>
              <a:t>You will become more democratically legitimate</a:t>
            </a:r>
          </a:p>
          <a:p>
            <a:pPr marL="342900" indent="-342900">
              <a:buFont typeface="+mj-lt"/>
              <a:buAutoNum type="arabicPeriod"/>
            </a:pPr>
            <a:r>
              <a:rPr lang="en-GB" sz="1700" dirty="0"/>
              <a:t>More people will see a route to meaningful participation</a:t>
            </a:r>
          </a:p>
          <a:p>
            <a:pPr marL="342900" indent="-342900">
              <a:buFont typeface="+mj-lt"/>
              <a:buAutoNum type="arabicPeriod"/>
            </a:pPr>
            <a:r>
              <a:rPr lang="en-GB" sz="1700" dirty="0"/>
              <a:t>The more dynamic the organisation will be</a:t>
            </a:r>
            <a:endParaRPr lang="en-IE" sz="1700" dirty="0"/>
          </a:p>
        </p:txBody>
      </p:sp>
      <p:pic>
        <p:nvPicPr>
          <p:cNvPr id="5" name="Picture 4" descr="Colourful carved figures of humans">
            <a:extLst>
              <a:ext uri="{FF2B5EF4-FFF2-40B4-BE49-F238E27FC236}">
                <a16:creationId xmlns:a16="http://schemas.microsoft.com/office/drawing/2014/main" id="{E80A2CAD-E435-DFCF-F723-6C3BCAC5934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5010386" y="10"/>
            <a:ext cx="7181613" cy="6857990"/>
          </a:xfrm>
          <a:prstGeom prst="rect">
            <a:avLst/>
          </a:prstGeom>
          <a:effectLst/>
        </p:spPr>
      </p:pic>
    </p:spTree>
    <p:extLst>
      <p:ext uri="{BB962C8B-B14F-4D97-AF65-F5344CB8AC3E}">
        <p14:creationId xmlns:p14="http://schemas.microsoft.com/office/powerpoint/2010/main" val="236149492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2FBCE7-8F81-1D08-C4AD-030B785A827B}"/>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The institution holds power too…</a:t>
            </a:r>
          </a:p>
        </p:txBody>
      </p:sp>
      <p:pic>
        <p:nvPicPr>
          <p:cNvPr id="7" name="Graphic 6">
            <a:extLst>
              <a:ext uri="{FF2B5EF4-FFF2-40B4-BE49-F238E27FC236}">
                <a16:creationId xmlns:a16="http://schemas.microsoft.com/office/drawing/2014/main" id="{2193591F-054E-1711-B242-5E0EF58BB5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86107" y="644630"/>
            <a:ext cx="5074907" cy="5568739"/>
          </a:xfrm>
          <a:prstGeom prst="rect">
            <a:avLst/>
          </a:prstGeom>
        </p:spPr>
      </p:pic>
    </p:spTree>
    <p:extLst>
      <p:ext uri="{BB962C8B-B14F-4D97-AF65-F5344CB8AC3E}">
        <p14:creationId xmlns:p14="http://schemas.microsoft.com/office/powerpoint/2010/main" val="394327255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2FBCE7-8F81-1D08-C4AD-030B785A827B}"/>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dirty="0">
                <a:solidFill>
                  <a:srgbClr val="FFFFFF"/>
                </a:solidFill>
                <a:latin typeface="+mj-lt"/>
                <a:ea typeface="+mj-ea"/>
                <a:cs typeface="+mj-cs"/>
              </a:rPr>
              <a:t>The meaning of the matrix</a:t>
            </a:r>
          </a:p>
        </p:txBody>
      </p:sp>
      <p:pic>
        <p:nvPicPr>
          <p:cNvPr id="7" name="Graphic 6">
            <a:extLst>
              <a:ext uri="{FF2B5EF4-FFF2-40B4-BE49-F238E27FC236}">
                <a16:creationId xmlns:a16="http://schemas.microsoft.com/office/drawing/2014/main" id="{2193591F-054E-1711-B242-5E0EF58BB5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86107" y="644630"/>
            <a:ext cx="5074907" cy="5568739"/>
          </a:xfrm>
          <a:prstGeom prst="rect">
            <a:avLst/>
          </a:prstGeom>
        </p:spPr>
      </p:pic>
      <p:sp>
        <p:nvSpPr>
          <p:cNvPr id="3" name="Rectangle 2">
            <a:extLst>
              <a:ext uri="{FF2B5EF4-FFF2-40B4-BE49-F238E27FC236}">
                <a16:creationId xmlns:a16="http://schemas.microsoft.com/office/drawing/2014/main" id="{0B82B29A-51FD-BAE0-44CB-CA77CEF70874}"/>
              </a:ext>
            </a:extLst>
          </p:cNvPr>
          <p:cNvSpPr/>
          <p:nvPr/>
        </p:nvSpPr>
        <p:spPr>
          <a:xfrm>
            <a:off x="5819955" y="1109932"/>
            <a:ext cx="1880558" cy="1869057"/>
          </a:xfrm>
          <a:prstGeom prst="rect">
            <a:avLst/>
          </a:prstGeom>
          <a:solidFill>
            <a:srgbClr val="FFF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1400" dirty="0">
                <a:solidFill>
                  <a:schemeClr val="tx1"/>
                </a:solidFill>
              </a:rPr>
              <a:t>They want you to act as a passive service provider and be otherwise quiet. They have you “on the cheap”.</a:t>
            </a:r>
            <a:endParaRPr lang="en-GB" sz="1400" dirty="0">
              <a:solidFill>
                <a:schemeClr val="tx1"/>
              </a:solidFill>
            </a:endParaRPr>
          </a:p>
        </p:txBody>
      </p:sp>
      <p:sp>
        <p:nvSpPr>
          <p:cNvPr id="4" name="Rectangle 3">
            <a:extLst>
              <a:ext uri="{FF2B5EF4-FFF2-40B4-BE49-F238E27FC236}">
                <a16:creationId xmlns:a16="http://schemas.microsoft.com/office/drawing/2014/main" id="{057248D8-17F5-B93A-74FC-2C53288C0379}"/>
              </a:ext>
            </a:extLst>
          </p:cNvPr>
          <p:cNvSpPr/>
          <p:nvPr/>
        </p:nvSpPr>
        <p:spPr>
          <a:xfrm>
            <a:off x="7864416" y="1109931"/>
            <a:ext cx="1880558" cy="1869057"/>
          </a:xfrm>
          <a:prstGeom prst="rect">
            <a:avLst/>
          </a:prstGeom>
          <a:solidFill>
            <a:srgbClr val="EC00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1400" dirty="0">
                <a:solidFill>
                  <a:schemeClr val="tx1"/>
                </a:solidFill>
              </a:rPr>
              <a:t>They want to be your best friend. They’ll forgive you some faults and trust you to help them deliver wins for the college.</a:t>
            </a:r>
            <a:endParaRPr lang="en-GB" sz="1400" dirty="0">
              <a:solidFill>
                <a:schemeClr val="tx1"/>
              </a:solidFill>
            </a:endParaRPr>
          </a:p>
        </p:txBody>
      </p:sp>
      <p:sp>
        <p:nvSpPr>
          <p:cNvPr id="5" name="Rectangle 4">
            <a:extLst>
              <a:ext uri="{FF2B5EF4-FFF2-40B4-BE49-F238E27FC236}">
                <a16:creationId xmlns:a16="http://schemas.microsoft.com/office/drawing/2014/main" id="{C1A0FB90-71EB-322B-DB2E-215AB3E6FBAF}"/>
              </a:ext>
            </a:extLst>
          </p:cNvPr>
          <p:cNvSpPr/>
          <p:nvPr/>
        </p:nvSpPr>
        <p:spPr>
          <a:xfrm>
            <a:off x="5819955" y="3125636"/>
            <a:ext cx="1880558" cy="1869057"/>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1400" dirty="0">
                <a:solidFill>
                  <a:schemeClr val="tx1"/>
                </a:solidFill>
              </a:rPr>
              <a:t>They do not know. They do not care.</a:t>
            </a:r>
          </a:p>
          <a:p>
            <a:pPr algn="ctr"/>
            <a:r>
              <a:rPr lang="en-IE" sz="1400" dirty="0">
                <a:solidFill>
                  <a:schemeClr val="tx1"/>
                </a:solidFill>
              </a:rPr>
              <a:t>They won’t fund or support you. They may see you as a risk.</a:t>
            </a:r>
            <a:endParaRPr lang="en-GB" sz="1400" dirty="0">
              <a:solidFill>
                <a:schemeClr val="tx1"/>
              </a:solidFill>
            </a:endParaRPr>
          </a:p>
        </p:txBody>
      </p:sp>
      <p:sp>
        <p:nvSpPr>
          <p:cNvPr id="6" name="Rectangle 5">
            <a:extLst>
              <a:ext uri="{FF2B5EF4-FFF2-40B4-BE49-F238E27FC236}">
                <a16:creationId xmlns:a16="http://schemas.microsoft.com/office/drawing/2014/main" id="{811B2E3A-4737-8474-F419-D6D04AD82DDF}"/>
              </a:ext>
            </a:extLst>
          </p:cNvPr>
          <p:cNvSpPr/>
          <p:nvPr/>
        </p:nvSpPr>
        <p:spPr>
          <a:xfrm>
            <a:off x="7864416" y="3125635"/>
            <a:ext cx="1880558" cy="1869057"/>
          </a:xfrm>
          <a:prstGeom prst="rect">
            <a:avLst/>
          </a:prstGeom>
          <a:solidFill>
            <a:srgbClr val="2BB6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1400" dirty="0">
                <a:solidFill>
                  <a:schemeClr val="tx1"/>
                </a:solidFill>
              </a:rPr>
              <a:t>They probably don’t really know what you’re doing and they’re quite comfortable with that</a:t>
            </a:r>
            <a:r>
              <a:rPr lang="en-IE" sz="1400">
                <a:solidFill>
                  <a:schemeClr val="tx1"/>
                </a:solidFill>
              </a:rPr>
              <a:t>. </a:t>
            </a:r>
            <a:endParaRPr lang="en-GB" sz="1400" dirty="0">
              <a:solidFill>
                <a:schemeClr val="tx1"/>
              </a:solidFill>
            </a:endParaRPr>
          </a:p>
        </p:txBody>
      </p:sp>
    </p:spTree>
    <p:extLst>
      <p:ext uri="{BB962C8B-B14F-4D97-AF65-F5344CB8AC3E}">
        <p14:creationId xmlns:p14="http://schemas.microsoft.com/office/powerpoint/2010/main" val="184583932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D6EC6-00B3-3B99-866F-C9C688B67C49}"/>
              </a:ext>
            </a:extLst>
          </p:cNvPr>
          <p:cNvSpPr>
            <a:spLocks noGrp="1"/>
          </p:cNvSpPr>
          <p:nvPr>
            <p:ph type="title"/>
          </p:nvPr>
        </p:nvSpPr>
        <p:spPr/>
        <p:txBody>
          <a:bodyPr/>
          <a:lstStyle/>
          <a:p>
            <a:r>
              <a:rPr lang="en-IE" dirty="0"/>
              <a:t>Privilege</a:t>
            </a:r>
            <a:endParaRPr lang="en-GB" dirty="0"/>
          </a:p>
        </p:txBody>
      </p:sp>
      <p:sp>
        <p:nvSpPr>
          <p:cNvPr id="3" name="Content Placeholder 2">
            <a:extLst>
              <a:ext uri="{FF2B5EF4-FFF2-40B4-BE49-F238E27FC236}">
                <a16:creationId xmlns:a16="http://schemas.microsoft.com/office/drawing/2014/main" id="{7A47FEA6-9927-FD8D-15B9-9E859818BC0E}"/>
              </a:ext>
            </a:extLst>
          </p:cNvPr>
          <p:cNvSpPr>
            <a:spLocks noGrp="1"/>
          </p:cNvSpPr>
          <p:nvPr>
            <p:ph idx="1"/>
          </p:nvPr>
        </p:nvSpPr>
        <p:spPr/>
        <p:txBody>
          <a:bodyPr>
            <a:normAutofit lnSpcReduction="10000"/>
          </a:bodyPr>
          <a:lstStyle/>
          <a:p>
            <a:r>
              <a:rPr lang="en-IE" dirty="0"/>
              <a:t>Privilege is the enhanced opportunities or easier options open to individuals or groups based on a characteristic they possess</a:t>
            </a:r>
          </a:p>
          <a:p>
            <a:r>
              <a:rPr lang="en-IE" dirty="0">
                <a:solidFill>
                  <a:srgbClr val="FF0000"/>
                </a:solidFill>
              </a:rPr>
              <a:t>It’s not the possessor’s fault and it doesn’t make them bad</a:t>
            </a:r>
          </a:p>
          <a:p>
            <a:r>
              <a:rPr lang="en-IE" dirty="0"/>
              <a:t>But </a:t>
            </a:r>
            <a:r>
              <a:rPr lang="en-IE" dirty="0">
                <a:solidFill>
                  <a:srgbClr val="FF0000"/>
                </a:solidFill>
              </a:rPr>
              <a:t>blindness</a:t>
            </a:r>
            <a:r>
              <a:rPr lang="en-IE" dirty="0"/>
              <a:t> to the possession of privilege can result in a false understanding of one’s own status</a:t>
            </a:r>
          </a:p>
          <a:p>
            <a:r>
              <a:rPr lang="en-IE" dirty="0"/>
              <a:t>It may convince a person that the relative inequality in power is due to some flaw in other people </a:t>
            </a:r>
          </a:p>
          <a:p>
            <a:r>
              <a:rPr lang="en-IE" dirty="0"/>
              <a:t>It may convince a person that they simply deserve things more.</a:t>
            </a:r>
            <a:endParaRPr lang="en-GB" dirty="0"/>
          </a:p>
        </p:txBody>
      </p:sp>
    </p:spTree>
    <p:extLst>
      <p:ext uri="{BB962C8B-B14F-4D97-AF65-F5344CB8AC3E}">
        <p14:creationId xmlns:p14="http://schemas.microsoft.com/office/powerpoint/2010/main" val="30914841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8B17F-8BE9-D15D-84B0-228F85BD6B5D}"/>
              </a:ext>
            </a:extLst>
          </p:cNvPr>
          <p:cNvSpPr>
            <a:spLocks noGrp="1"/>
          </p:cNvSpPr>
          <p:nvPr>
            <p:ph type="title"/>
          </p:nvPr>
        </p:nvSpPr>
        <p:spPr/>
        <p:txBody>
          <a:bodyPr/>
          <a:lstStyle/>
          <a:p>
            <a:r>
              <a:rPr lang="en-GB">
                <a:latin typeface="Congenial Black" panose="020B0604020202020204" pitchFamily="2" charset="0"/>
                <a:cs typeface="Dreaming Outloud Script Pro" panose="020B0604020202020204" pitchFamily="66" charset="0"/>
              </a:rPr>
              <a:t>Our House Rules</a:t>
            </a:r>
            <a:endParaRPr lang="en-IE">
              <a:latin typeface="Congenial Black" panose="020B0604020202020204" pitchFamily="2" charset="0"/>
              <a:cs typeface="Dreaming Outloud Script Pro" panose="020B0604020202020204" pitchFamily="66" charset="0"/>
            </a:endParaRPr>
          </a:p>
        </p:txBody>
      </p:sp>
      <p:sp>
        <p:nvSpPr>
          <p:cNvPr id="3" name="Content Placeholder 2">
            <a:extLst>
              <a:ext uri="{FF2B5EF4-FFF2-40B4-BE49-F238E27FC236}">
                <a16:creationId xmlns:a16="http://schemas.microsoft.com/office/drawing/2014/main" id="{0ADBC4E8-598B-0402-0B23-F197A91556F6}"/>
              </a:ext>
            </a:extLst>
          </p:cNvPr>
          <p:cNvSpPr>
            <a:spLocks noGrp="1"/>
          </p:cNvSpPr>
          <p:nvPr>
            <p:ph sz="half" idx="1"/>
          </p:nvPr>
        </p:nvSpPr>
        <p:spPr/>
        <p:txBody>
          <a:bodyPr/>
          <a:lstStyle/>
          <a:p>
            <a:endParaRPr lang="en-IE"/>
          </a:p>
        </p:txBody>
      </p:sp>
      <p:sp>
        <p:nvSpPr>
          <p:cNvPr id="4" name="Content Placeholder 3">
            <a:extLst>
              <a:ext uri="{FF2B5EF4-FFF2-40B4-BE49-F238E27FC236}">
                <a16:creationId xmlns:a16="http://schemas.microsoft.com/office/drawing/2014/main" id="{9127949F-9E18-34B2-2C7B-D5A192548490}"/>
              </a:ext>
            </a:extLst>
          </p:cNvPr>
          <p:cNvSpPr>
            <a:spLocks noGrp="1"/>
          </p:cNvSpPr>
          <p:nvPr>
            <p:ph sz="half" idx="2"/>
          </p:nvPr>
        </p:nvSpPr>
        <p:spPr/>
        <p:txBody>
          <a:bodyPr/>
          <a:lstStyle/>
          <a:p>
            <a:endParaRPr lang="en-IE"/>
          </a:p>
        </p:txBody>
      </p:sp>
    </p:spTree>
    <p:extLst>
      <p:ext uri="{BB962C8B-B14F-4D97-AF65-F5344CB8AC3E}">
        <p14:creationId xmlns:p14="http://schemas.microsoft.com/office/powerpoint/2010/main" val="326895734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3868F2-0D96-CF41-707F-F73E633C4068}"/>
              </a:ext>
            </a:extLst>
          </p:cNvPr>
          <p:cNvSpPr>
            <a:spLocks noGrp="1"/>
          </p:cNvSpPr>
          <p:nvPr>
            <p:ph type="title"/>
          </p:nvPr>
        </p:nvSpPr>
        <p:spPr/>
        <p:txBody>
          <a:bodyPr/>
          <a:lstStyle/>
          <a:p>
            <a:r>
              <a:rPr lang="en-IE" dirty="0"/>
              <a:t>Great video on privilege</a:t>
            </a:r>
            <a:endParaRPr lang="en-GB" dirty="0"/>
          </a:p>
        </p:txBody>
      </p:sp>
      <p:pic>
        <p:nvPicPr>
          <p:cNvPr id="8" name="Picture Placeholder 7">
            <a:extLst>
              <a:ext uri="{FF2B5EF4-FFF2-40B4-BE49-F238E27FC236}">
                <a16:creationId xmlns:a16="http://schemas.microsoft.com/office/drawing/2014/main" id="{E0978994-2CC4-BFBE-34C8-3EDE3D1F5291}"/>
              </a:ext>
            </a:extLst>
          </p:cNvPr>
          <p:cNvPicPr>
            <a:picLocks noGrp="1" noChangeAspect="1"/>
          </p:cNvPicPr>
          <p:nvPr>
            <p:ph sz="half" idx="1"/>
          </p:nvPr>
        </p:nvPicPr>
        <p:blipFill>
          <a:blip r:embed="rId4">
            <a:extLst>
              <a:ext uri="{96DAC541-7B7A-43D3-8B79-37D633B846F1}">
                <asvg:svgBlip xmlns:asvg="http://schemas.microsoft.com/office/drawing/2016/SVG/main" r:embed="rId5"/>
              </a:ext>
            </a:extLst>
          </a:blip>
          <a:stretch/>
        </p:blipFill>
        <p:spPr>
          <a:xfrm>
            <a:off x="1701606" y="2428971"/>
            <a:ext cx="2820214" cy="2820214"/>
          </a:xfrm>
        </p:spPr>
      </p:pic>
      <p:pic>
        <p:nvPicPr>
          <p:cNvPr id="13" name="Online Media 12" title="The power of privilege: Tiffany Jana at TEDxRVAWomen">
            <a:hlinkClick r:id="" action="ppaction://media"/>
            <a:extLst>
              <a:ext uri="{FF2B5EF4-FFF2-40B4-BE49-F238E27FC236}">
                <a16:creationId xmlns:a16="http://schemas.microsoft.com/office/drawing/2014/main" id="{221C3074-AD6F-F227-D86E-4DC228C227F0}"/>
              </a:ext>
            </a:extLst>
          </p:cNvPr>
          <p:cNvPicPr>
            <a:picLocks noGrp="1" noRot="1" noChangeAspect="1"/>
          </p:cNvPicPr>
          <p:nvPr>
            <p:ph sz="half" idx="2"/>
            <a:videoFile r:link="rId1"/>
          </p:nvPr>
        </p:nvPicPr>
        <p:blipFill>
          <a:blip r:embed="rId6"/>
          <a:stretch>
            <a:fillRect/>
          </a:stretch>
        </p:blipFill>
        <p:spPr>
          <a:xfrm>
            <a:off x="6172200" y="2538413"/>
            <a:ext cx="5181600" cy="2927350"/>
          </a:xfrm>
          <a:prstGeom prst="rect">
            <a:avLst/>
          </a:prstGeom>
        </p:spPr>
      </p:pic>
      <p:sp>
        <p:nvSpPr>
          <p:cNvPr id="14" name="TextBox 13">
            <a:extLst>
              <a:ext uri="{FF2B5EF4-FFF2-40B4-BE49-F238E27FC236}">
                <a16:creationId xmlns:a16="http://schemas.microsoft.com/office/drawing/2014/main" id="{4B8B1ACC-EC3C-F3D7-0A67-8BE2A775270D}"/>
              </a:ext>
            </a:extLst>
          </p:cNvPr>
          <p:cNvSpPr txBox="1"/>
          <p:nvPr/>
        </p:nvSpPr>
        <p:spPr>
          <a:xfrm>
            <a:off x="953429" y="5007949"/>
            <a:ext cx="4551631" cy="369332"/>
          </a:xfrm>
          <a:prstGeom prst="rect">
            <a:avLst/>
          </a:prstGeom>
          <a:noFill/>
        </p:spPr>
        <p:txBody>
          <a:bodyPr wrap="none" rtlCol="0">
            <a:spAutoFit/>
          </a:bodyPr>
          <a:lstStyle/>
          <a:p>
            <a:r>
              <a:rPr lang="en-IE" dirty="0"/>
              <a:t>Great video in total; if short on time go to </a:t>
            </a:r>
            <a:r>
              <a:rPr lang="en-IE" dirty="0">
                <a:solidFill>
                  <a:srgbClr val="FF0000"/>
                </a:solidFill>
              </a:rPr>
              <a:t>7:35</a:t>
            </a:r>
            <a:endParaRPr lang="en-GB" dirty="0">
              <a:solidFill>
                <a:srgbClr val="FF0000"/>
              </a:solidFill>
            </a:endParaRPr>
          </a:p>
        </p:txBody>
      </p:sp>
      <p:sp>
        <p:nvSpPr>
          <p:cNvPr id="15" name="TextBox 14">
            <a:extLst>
              <a:ext uri="{FF2B5EF4-FFF2-40B4-BE49-F238E27FC236}">
                <a16:creationId xmlns:a16="http://schemas.microsoft.com/office/drawing/2014/main" id="{663EA454-C27F-FA4F-53AE-DCC1CD4FA0E3}"/>
              </a:ext>
            </a:extLst>
          </p:cNvPr>
          <p:cNvSpPr txBox="1"/>
          <p:nvPr/>
        </p:nvSpPr>
        <p:spPr>
          <a:xfrm>
            <a:off x="1486566" y="2300875"/>
            <a:ext cx="3035254" cy="369332"/>
          </a:xfrm>
          <a:prstGeom prst="rect">
            <a:avLst/>
          </a:prstGeom>
          <a:noFill/>
        </p:spPr>
        <p:txBody>
          <a:bodyPr wrap="none" rtlCol="0">
            <a:spAutoFit/>
          </a:bodyPr>
          <a:lstStyle/>
          <a:p>
            <a:r>
              <a:rPr lang="en-IE" dirty="0"/>
              <a:t>QR Code for video on YouTube</a:t>
            </a:r>
            <a:endParaRPr lang="en-GB" dirty="0"/>
          </a:p>
        </p:txBody>
      </p:sp>
    </p:spTree>
    <p:extLst>
      <p:ext uri="{BB962C8B-B14F-4D97-AF65-F5344CB8AC3E}">
        <p14:creationId xmlns:p14="http://schemas.microsoft.com/office/powerpoint/2010/main" val="2233346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19" name="Rectangle 15">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43BA909-57CF-F9E7-17E4-7A538AC3F19C}"/>
              </a:ext>
            </a:extLst>
          </p:cNvPr>
          <p:cNvSpPr>
            <a:spLocks noGrp="1"/>
          </p:cNvSpPr>
          <p:nvPr>
            <p:ph type="title"/>
          </p:nvPr>
        </p:nvSpPr>
        <p:spPr>
          <a:xfrm>
            <a:off x="838200" y="1412488"/>
            <a:ext cx="2899189" cy="4363844"/>
          </a:xfrm>
        </p:spPr>
        <p:txBody>
          <a:bodyPr anchor="t">
            <a:normAutofit/>
          </a:bodyPr>
          <a:lstStyle/>
          <a:p>
            <a:r>
              <a:rPr lang="en-IE" sz="3700">
                <a:solidFill>
                  <a:srgbClr val="FFFFFF"/>
                </a:solidFill>
              </a:rPr>
              <a:t>Exercise: The Wheel of Fortune is also the Wheel of Misfortune.</a:t>
            </a:r>
            <a:endParaRPr lang="en-GB" sz="3700">
              <a:solidFill>
                <a:srgbClr val="FFFFFF"/>
              </a:solidFill>
            </a:endParaRPr>
          </a:p>
        </p:txBody>
      </p:sp>
      <p:sp>
        <p:nvSpPr>
          <p:cNvPr id="3" name="Content Placeholder 2">
            <a:extLst>
              <a:ext uri="{FF2B5EF4-FFF2-40B4-BE49-F238E27FC236}">
                <a16:creationId xmlns:a16="http://schemas.microsoft.com/office/drawing/2014/main" id="{C3C21FD0-68F0-9FEB-D164-EFA7E117CF04}"/>
              </a:ext>
            </a:extLst>
          </p:cNvPr>
          <p:cNvSpPr>
            <a:spLocks noGrp="1"/>
          </p:cNvSpPr>
          <p:nvPr>
            <p:ph sz="half" idx="1"/>
          </p:nvPr>
        </p:nvSpPr>
        <p:spPr>
          <a:xfrm>
            <a:off x="4380855" y="1412489"/>
            <a:ext cx="3427283" cy="4363844"/>
          </a:xfrm>
        </p:spPr>
        <p:txBody>
          <a:bodyPr>
            <a:normAutofit/>
          </a:bodyPr>
          <a:lstStyle/>
          <a:p>
            <a:r>
              <a:rPr lang="en-IE" sz="2000" dirty="0"/>
              <a:t>You will be paired with the other group</a:t>
            </a:r>
          </a:p>
          <a:p>
            <a:r>
              <a:rPr lang="en-IE" sz="2000" dirty="0"/>
              <a:t>You will consider the concept of privilege and how it impacts Students’ Union engagement</a:t>
            </a:r>
          </a:p>
          <a:p>
            <a:r>
              <a:rPr lang="en-IE" sz="2000" dirty="0"/>
              <a:t>You will seek consensus on where people with diverse characteristics exist in a possible construct of power.</a:t>
            </a:r>
            <a:endParaRPr lang="en-GB" sz="2000" dirty="0"/>
          </a:p>
        </p:txBody>
      </p:sp>
      <p:cxnSp>
        <p:nvCxnSpPr>
          <p:cNvPr id="18" name="Straight Connector 17">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24387A7A-D785-D0FE-7455-8BFEA7431EA1}"/>
              </a:ext>
            </a:extLst>
          </p:cNvPr>
          <p:cNvSpPr>
            <a:spLocks noGrp="1"/>
          </p:cNvSpPr>
          <p:nvPr>
            <p:ph sz="half" idx="2"/>
          </p:nvPr>
        </p:nvSpPr>
        <p:spPr>
          <a:xfrm>
            <a:off x="8451604" y="1412489"/>
            <a:ext cx="3197701" cy="4363844"/>
          </a:xfrm>
        </p:spPr>
        <p:txBody>
          <a:bodyPr>
            <a:normAutofit/>
          </a:bodyPr>
          <a:lstStyle/>
          <a:p>
            <a:r>
              <a:rPr lang="en-IE" sz="2000"/>
              <a:t>A list of three characteristics for each category will be given to you.</a:t>
            </a:r>
          </a:p>
          <a:p>
            <a:r>
              <a:rPr lang="en-IE" sz="2000"/>
              <a:t>You will discuss amongst your new extended group where each characteristic fits in the wheel of fortune</a:t>
            </a:r>
            <a:endParaRPr lang="en-GB" sz="2000"/>
          </a:p>
          <a:p>
            <a:r>
              <a:rPr lang="en-GB" sz="2000"/>
              <a:t>You’ll take some time to consider your own privilege</a:t>
            </a:r>
            <a:endParaRPr lang="en-IE" sz="2000" dirty="0"/>
          </a:p>
        </p:txBody>
      </p:sp>
    </p:spTree>
    <p:extLst>
      <p:ext uri="{BB962C8B-B14F-4D97-AF65-F5344CB8AC3E}">
        <p14:creationId xmlns:p14="http://schemas.microsoft.com/office/powerpoint/2010/main" val="309036275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BA33052-1F1F-5E21-C138-E69200F8B5AB}"/>
              </a:ext>
            </a:extLst>
          </p:cNvPr>
          <p:cNvSpPr>
            <a:spLocks noGrp="1"/>
          </p:cNvSpPr>
          <p:nvPr>
            <p:ph type="title"/>
          </p:nvPr>
        </p:nvSpPr>
        <p:spPr/>
        <p:txBody>
          <a:bodyPr/>
          <a:lstStyle/>
          <a:p>
            <a:r>
              <a:rPr lang="en-IE" dirty="0"/>
              <a:t>The wheel of fortune is also the wheel of misfortune.</a:t>
            </a:r>
            <a:endParaRPr lang="en-GB"/>
          </a:p>
        </p:txBody>
      </p:sp>
      <p:pic>
        <p:nvPicPr>
          <p:cNvPr id="8" name="Content Placeholder 7" descr="A circular chart with different colors">
            <a:extLst>
              <a:ext uri="{FF2B5EF4-FFF2-40B4-BE49-F238E27FC236}">
                <a16:creationId xmlns:a16="http://schemas.microsoft.com/office/drawing/2014/main" id="{D5D5EE06-31B8-BB96-BFB3-B3CBDEFADEB8}"/>
              </a:ext>
            </a:extLst>
          </p:cNvPr>
          <p:cNvPicPr>
            <a:picLocks noGrp="1" noChangeAspect="1"/>
          </p:cNvPicPr>
          <p:nvPr>
            <p:ph idx="1"/>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359209" y="1690688"/>
            <a:ext cx="4360441" cy="4351338"/>
          </a:xfrm>
        </p:spPr>
      </p:pic>
      <p:sp>
        <p:nvSpPr>
          <p:cNvPr id="2" name="Rectangle 1">
            <a:extLst>
              <a:ext uri="{FF2B5EF4-FFF2-40B4-BE49-F238E27FC236}">
                <a16:creationId xmlns:a16="http://schemas.microsoft.com/office/drawing/2014/main" id="{9A5A540D-3F8A-0513-67A0-A3264769E5F7}"/>
              </a:ext>
            </a:extLst>
          </p:cNvPr>
          <p:cNvSpPr/>
          <p:nvPr/>
        </p:nvSpPr>
        <p:spPr>
          <a:xfrm>
            <a:off x="10691269" y="-50374"/>
            <a:ext cx="1500731" cy="830997"/>
          </a:xfrm>
          <a:prstGeom prst="rect">
            <a:avLst/>
          </a:prstGeom>
          <a:noFill/>
        </p:spPr>
        <p:txBody>
          <a:bodyPr wrap="none" lIns="91440" tIns="45720" rIns="91440" bIns="45720">
            <a:spAutoFit/>
          </a:bodyPr>
          <a:lstStyle/>
          <a:p>
            <a:pPr algn="ctr"/>
            <a:r>
              <a:rPr lang="en-US" sz="2400" b="1" cap="none" spc="0" dirty="0">
                <a:ln w="6600">
                  <a:solidFill>
                    <a:schemeClr val="accent2"/>
                  </a:solidFill>
                  <a:prstDash val="solid"/>
                </a:ln>
                <a:solidFill>
                  <a:srgbClr val="FFFFFF"/>
                </a:solidFill>
                <a:effectLst>
                  <a:outerShdw dist="38100" dir="2700000" algn="tl" rotWithShape="0">
                    <a:schemeClr val="accent2"/>
                  </a:outerShdw>
                </a:effectLst>
                <a:latin typeface="Bahnschrift SemiBold" panose="020B0502040204020203" pitchFamily="34" charset="0"/>
              </a:rPr>
              <a:t>Resource</a:t>
            </a:r>
            <a:br>
              <a:rPr lang="en-US" sz="2400" b="1" cap="none" spc="0" dirty="0">
                <a:ln w="6600">
                  <a:solidFill>
                    <a:schemeClr val="accent2"/>
                  </a:solidFill>
                  <a:prstDash val="solid"/>
                </a:ln>
                <a:solidFill>
                  <a:srgbClr val="FFFFFF"/>
                </a:solidFill>
                <a:effectLst>
                  <a:outerShdw dist="38100" dir="2700000" algn="tl" rotWithShape="0">
                    <a:schemeClr val="accent2"/>
                  </a:outerShdw>
                </a:effectLst>
                <a:latin typeface="Bahnschrift SemiBold" panose="020B0502040204020203" pitchFamily="34" charset="0"/>
              </a:rPr>
            </a:br>
            <a:r>
              <a:rPr lang="en-US" sz="2400" b="1" cap="none" spc="0" dirty="0">
                <a:ln w="6600">
                  <a:solidFill>
                    <a:schemeClr val="accent2"/>
                  </a:solidFill>
                  <a:prstDash val="solid"/>
                </a:ln>
                <a:solidFill>
                  <a:srgbClr val="FFFFFF"/>
                </a:solidFill>
                <a:effectLst>
                  <a:outerShdw dist="38100" dir="2700000" algn="tl" rotWithShape="0">
                    <a:schemeClr val="accent2"/>
                  </a:outerShdw>
                </a:effectLst>
                <a:latin typeface="Bahnschrift SemiBold" panose="020B0502040204020203" pitchFamily="34" charset="0"/>
              </a:rPr>
              <a:t> Needed</a:t>
            </a:r>
          </a:p>
        </p:txBody>
      </p:sp>
    </p:spTree>
    <p:extLst>
      <p:ext uri="{BB962C8B-B14F-4D97-AF65-F5344CB8AC3E}">
        <p14:creationId xmlns:p14="http://schemas.microsoft.com/office/powerpoint/2010/main" val="52485488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EF4DB-AAAA-E368-A29A-5CA19A4BE36B}"/>
              </a:ext>
            </a:extLst>
          </p:cNvPr>
          <p:cNvSpPr>
            <a:spLocks noGrp="1"/>
          </p:cNvSpPr>
          <p:nvPr>
            <p:ph type="title"/>
          </p:nvPr>
        </p:nvSpPr>
        <p:spPr/>
        <p:txBody>
          <a:bodyPr/>
          <a:lstStyle/>
          <a:p>
            <a:r>
              <a:rPr lang="en-IE" dirty="0"/>
              <a:t>So, privilege exists. What now?</a:t>
            </a:r>
            <a:endParaRPr lang="en-GB" dirty="0"/>
          </a:p>
        </p:txBody>
      </p:sp>
      <p:sp>
        <p:nvSpPr>
          <p:cNvPr id="5" name="Content Placeholder 4">
            <a:extLst>
              <a:ext uri="{FF2B5EF4-FFF2-40B4-BE49-F238E27FC236}">
                <a16:creationId xmlns:a16="http://schemas.microsoft.com/office/drawing/2014/main" id="{1D5F98CD-9A64-4CA2-4275-4A114C119309}"/>
              </a:ext>
            </a:extLst>
          </p:cNvPr>
          <p:cNvSpPr>
            <a:spLocks noGrp="1"/>
          </p:cNvSpPr>
          <p:nvPr>
            <p:ph idx="1"/>
          </p:nvPr>
        </p:nvSpPr>
        <p:spPr/>
        <p:txBody>
          <a:bodyPr anchor="ctr"/>
          <a:lstStyle/>
          <a:p>
            <a:r>
              <a:rPr lang="en-IE" dirty="0"/>
              <a:t>If you’ve concluded that privilege is a real thing, hopefully:</a:t>
            </a:r>
          </a:p>
          <a:p>
            <a:pPr lvl="1"/>
            <a:r>
              <a:rPr lang="en-IE" dirty="0"/>
              <a:t>You’ll want to ensure that your own privilege doesn’t blind you to the struggles of other people and groups</a:t>
            </a:r>
          </a:p>
          <a:p>
            <a:pPr lvl="1"/>
            <a:r>
              <a:rPr lang="en-IE" dirty="0"/>
              <a:t>You’ll want to address the deficit other people experience</a:t>
            </a:r>
          </a:p>
          <a:p>
            <a:r>
              <a:rPr lang="en-IE" dirty="0"/>
              <a:t>The good news is that you also have power</a:t>
            </a:r>
          </a:p>
          <a:p>
            <a:pPr lvl="1"/>
            <a:r>
              <a:rPr lang="en-IE" dirty="0"/>
              <a:t>You can take steps to provide a voice and a platform to vindicate the needs of others</a:t>
            </a:r>
          </a:p>
          <a:p>
            <a:pPr lvl="1"/>
            <a:r>
              <a:rPr lang="en-IE" dirty="0"/>
              <a:t>You can extend equity to the students who need it most.</a:t>
            </a:r>
          </a:p>
          <a:p>
            <a:pPr lvl="1"/>
            <a:endParaRPr lang="en-IE" dirty="0"/>
          </a:p>
        </p:txBody>
      </p:sp>
    </p:spTree>
    <p:extLst>
      <p:ext uri="{BB962C8B-B14F-4D97-AF65-F5344CB8AC3E}">
        <p14:creationId xmlns:p14="http://schemas.microsoft.com/office/powerpoint/2010/main" val="64039044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0CF99-B5B8-AB75-A74D-374A7B5AC825}"/>
              </a:ext>
            </a:extLst>
          </p:cNvPr>
          <p:cNvSpPr>
            <a:spLocks noGrp="1"/>
          </p:cNvSpPr>
          <p:nvPr>
            <p:ph type="title"/>
          </p:nvPr>
        </p:nvSpPr>
        <p:spPr/>
        <p:txBody>
          <a:bodyPr/>
          <a:lstStyle/>
          <a:p>
            <a:r>
              <a:rPr lang="en-GB"/>
              <a:t>Equality and Equity</a:t>
            </a:r>
            <a:endParaRPr lang="en-IE"/>
          </a:p>
        </p:txBody>
      </p:sp>
      <p:pic>
        <p:nvPicPr>
          <p:cNvPr id="4" name="Online Media 3" title="Equity Vs  Equality">
            <a:hlinkClick r:id="" action="ppaction://media"/>
            <a:extLst>
              <a:ext uri="{FF2B5EF4-FFF2-40B4-BE49-F238E27FC236}">
                <a16:creationId xmlns:a16="http://schemas.microsoft.com/office/drawing/2014/main" id="{55EC802B-486C-6D53-BB3D-B0CB17E942BA}"/>
              </a:ext>
            </a:extLst>
          </p:cNvPr>
          <p:cNvPicPr>
            <a:picLocks noGrp="1" noRot="1" noChangeAspect="1"/>
          </p:cNvPicPr>
          <p:nvPr>
            <p:ph idx="1"/>
            <a:videoFile r:link="rId1"/>
          </p:nvPr>
        </p:nvPicPr>
        <p:blipFill>
          <a:blip r:embed="rId4"/>
          <a:stretch>
            <a:fillRect/>
          </a:stretch>
        </p:blipFill>
        <p:spPr>
          <a:xfrm>
            <a:off x="2246313" y="1825625"/>
            <a:ext cx="7700962" cy="4351338"/>
          </a:xfrm>
          <a:prstGeom prst="rect">
            <a:avLst/>
          </a:prstGeom>
        </p:spPr>
      </p:pic>
      <p:sp>
        <p:nvSpPr>
          <p:cNvPr id="5" name="TextBox 4">
            <a:extLst>
              <a:ext uri="{FF2B5EF4-FFF2-40B4-BE49-F238E27FC236}">
                <a16:creationId xmlns:a16="http://schemas.microsoft.com/office/drawing/2014/main" id="{AC21780F-3CB6-D72B-6F08-3D323D512C47}"/>
              </a:ext>
            </a:extLst>
          </p:cNvPr>
          <p:cNvSpPr txBox="1"/>
          <p:nvPr/>
        </p:nvSpPr>
        <p:spPr>
          <a:xfrm>
            <a:off x="6798365" y="6176963"/>
            <a:ext cx="3264420" cy="369332"/>
          </a:xfrm>
          <a:prstGeom prst="rect">
            <a:avLst/>
          </a:prstGeom>
          <a:noFill/>
        </p:spPr>
        <p:txBody>
          <a:bodyPr wrap="none" rtlCol="0">
            <a:spAutoFit/>
          </a:bodyPr>
          <a:lstStyle/>
          <a:p>
            <a:r>
              <a:rPr lang="en-IE"/>
              <a:t>https://youtu.be/X0N22PMdF1U</a:t>
            </a:r>
          </a:p>
        </p:txBody>
      </p:sp>
    </p:spTree>
    <p:extLst>
      <p:ext uri="{BB962C8B-B14F-4D97-AF65-F5344CB8AC3E}">
        <p14:creationId xmlns:p14="http://schemas.microsoft.com/office/powerpoint/2010/main" val="1184468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439320D-054B-707B-42F8-9DF4838BC4F3}"/>
              </a:ext>
            </a:extLst>
          </p:cNvPr>
          <p:cNvSpPr>
            <a:spLocks noGrp="1"/>
          </p:cNvSpPr>
          <p:nvPr>
            <p:ph type="title"/>
          </p:nvPr>
        </p:nvSpPr>
        <p:spPr/>
        <p:txBody>
          <a:bodyPr/>
          <a:lstStyle/>
          <a:p>
            <a:r>
              <a:rPr lang="en-IE" dirty="0"/>
              <a:t>Choosing Priorities</a:t>
            </a:r>
            <a:endParaRPr lang="en-GB" dirty="0"/>
          </a:p>
        </p:txBody>
      </p:sp>
      <p:sp>
        <p:nvSpPr>
          <p:cNvPr id="5" name="Text Placeholder 4">
            <a:extLst>
              <a:ext uri="{FF2B5EF4-FFF2-40B4-BE49-F238E27FC236}">
                <a16:creationId xmlns:a16="http://schemas.microsoft.com/office/drawing/2014/main" id="{D1DE3EE1-9D8F-F095-C478-5EE2E2307856}"/>
              </a:ext>
            </a:extLst>
          </p:cNvPr>
          <p:cNvSpPr>
            <a:spLocks noGrp="1"/>
          </p:cNvSpPr>
          <p:nvPr>
            <p:ph type="body" idx="1"/>
          </p:nvPr>
        </p:nvSpPr>
        <p:spPr/>
        <p:txBody>
          <a:bodyPr/>
          <a:lstStyle/>
          <a:p>
            <a:r>
              <a:rPr lang="en-IE" i="1" dirty="0"/>
              <a:t>“Just because we can’t do everything doesn’t mean that we can’t do all the things we can do”</a:t>
            </a:r>
          </a:p>
          <a:p>
            <a:r>
              <a:rPr lang="en-IE" dirty="0"/>
              <a:t>Tony Blair, Prime Minister of the United Kingdom</a:t>
            </a:r>
            <a:endParaRPr lang="en-GB" dirty="0"/>
          </a:p>
        </p:txBody>
      </p:sp>
    </p:spTree>
    <p:extLst>
      <p:ext uri="{BB962C8B-B14F-4D97-AF65-F5344CB8AC3E}">
        <p14:creationId xmlns:p14="http://schemas.microsoft.com/office/powerpoint/2010/main" val="409434417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3E8B5-2BD4-E36E-04F2-BD11A41DCFF1}"/>
              </a:ext>
            </a:extLst>
          </p:cNvPr>
          <p:cNvSpPr>
            <a:spLocks noGrp="1"/>
          </p:cNvSpPr>
          <p:nvPr>
            <p:ph type="title"/>
          </p:nvPr>
        </p:nvSpPr>
        <p:spPr/>
        <p:txBody>
          <a:bodyPr/>
          <a:lstStyle/>
          <a:p>
            <a:r>
              <a:rPr lang="en-GB"/>
              <a:t>Prioritising the Work of the SU</a:t>
            </a:r>
            <a:endParaRPr lang="en-IE"/>
          </a:p>
        </p:txBody>
      </p:sp>
      <p:sp>
        <p:nvSpPr>
          <p:cNvPr id="3" name="Content Placeholder 2">
            <a:extLst>
              <a:ext uri="{FF2B5EF4-FFF2-40B4-BE49-F238E27FC236}">
                <a16:creationId xmlns:a16="http://schemas.microsoft.com/office/drawing/2014/main" id="{A300385A-D28F-CF2D-D0BE-BB5E832889C9}"/>
              </a:ext>
            </a:extLst>
          </p:cNvPr>
          <p:cNvSpPr>
            <a:spLocks noGrp="1"/>
          </p:cNvSpPr>
          <p:nvPr>
            <p:ph idx="1"/>
          </p:nvPr>
        </p:nvSpPr>
        <p:spPr/>
        <p:txBody>
          <a:bodyPr/>
          <a:lstStyle/>
          <a:p>
            <a:r>
              <a:rPr lang="en-GB" dirty="0"/>
              <a:t>We do lots of stuff</a:t>
            </a:r>
          </a:p>
          <a:p>
            <a:r>
              <a:rPr lang="en-GB" dirty="0"/>
              <a:t>We sometimes continue doing stuff because ‘it’s always been done that way’</a:t>
            </a:r>
          </a:p>
          <a:p>
            <a:r>
              <a:rPr lang="en-GB" dirty="0"/>
              <a:t>We can’t just keep loading in new activities and expect everything to get done.</a:t>
            </a:r>
          </a:p>
          <a:p>
            <a:r>
              <a:rPr lang="en-GB" dirty="0"/>
              <a:t>We should establish priorities. We need to dump some stuff.</a:t>
            </a:r>
          </a:p>
          <a:p>
            <a:r>
              <a:rPr lang="en-GB" dirty="0"/>
              <a:t>We need the Priority Matrices. </a:t>
            </a:r>
          </a:p>
          <a:p>
            <a:pPr lvl="1"/>
            <a:r>
              <a:rPr lang="en-GB" dirty="0"/>
              <a:t>It’s a lot simpler than it sounds</a:t>
            </a:r>
            <a:endParaRPr lang="en-IE" dirty="0"/>
          </a:p>
        </p:txBody>
      </p:sp>
    </p:spTree>
    <p:extLst>
      <p:ext uri="{BB962C8B-B14F-4D97-AF65-F5344CB8AC3E}">
        <p14:creationId xmlns:p14="http://schemas.microsoft.com/office/powerpoint/2010/main" val="402923348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6EE69-99E0-998E-6137-57E8517B2260}"/>
              </a:ext>
            </a:extLst>
          </p:cNvPr>
          <p:cNvSpPr>
            <a:spLocks noGrp="1"/>
          </p:cNvSpPr>
          <p:nvPr>
            <p:ph type="title"/>
          </p:nvPr>
        </p:nvSpPr>
        <p:spPr/>
        <p:txBody>
          <a:bodyPr/>
          <a:lstStyle/>
          <a:p>
            <a:r>
              <a:rPr lang="en-IE"/>
              <a:t>Prioritisation Exercise</a:t>
            </a:r>
            <a:endParaRPr lang="en-GB"/>
          </a:p>
        </p:txBody>
      </p:sp>
      <p:sp>
        <p:nvSpPr>
          <p:cNvPr id="3" name="Content Placeholder 2">
            <a:extLst>
              <a:ext uri="{FF2B5EF4-FFF2-40B4-BE49-F238E27FC236}">
                <a16:creationId xmlns:a16="http://schemas.microsoft.com/office/drawing/2014/main" id="{731EC242-4812-0D32-1E99-494340D45F28}"/>
              </a:ext>
            </a:extLst>
          </p:cNvPr>
          <p:cNvSpPr>
            <a:spLocks noGrp="1"/>
          </p:cNvSpPr>
          <p:nvPr>
            <p:ph idx="1"/>
          </p:nvPr>
        </p:nvSpPr>
        <p:spPr/>
        <p:txBody>
          <a:bodyPr/>
          <a:lstStyle/>
          <a:p>
            <a:r>
              <a:rPr lang="en-IE"/>
              <a:t>Take 5 post-it notes</a:t>
            </a:r>
          </a:p>
          <a:p>
            <a:r>
              <a:rPr lang="en-IE"/>
              <a:t>On each one, write a thing the SU does</a:t>
            </a:r>
          </a:p>
          <a:p>
            <a:r>
              <a:rPr lang="en-IE"/>
              <a:t>Now take 5 more post-its and create a copy of each thing</a:t>
            </a:r>
          </a:p>
          <a:p>
            <a:r>
              <a:rPr lang="en-IE"/>
              <a:t>Hold on to them. </a:t>
            </a:r>
          </a:p>
          <a:p>
            <a:r>
              <a:rPr lang="en-IE"/>
              <a:t>Your tutor will explain!</a:t>
            </a:r>
          </a:p>
        </p:txBody>
      </p:sp>
      <p:sp>
        <p:nvSpPr>
          <p:cNvPr id="4" name="Rectangle 3">
            <a:extLst>
              <a:ext uri="{FF2B5EF4-FFF2-40B4-BE49-F238E27FC236}">
                <a16:creationId xmlns:a16="http://schemas.microsoft.com/office/drawing/2014/main" id="{6EEC2873-231A-7DD8-F446-00414FA2A270}"/>
              </a:ext>
            </a:extLst>
          </p:cNvPr>
          <p:cNvSpPr/>
          <p:nvPr/>
        </p:nvSpPr>
        <p:spPr>
          <a:xfrm>
            <a:off x="10691269" y="-50374"/>
            <a:ext cx="1500731" cy="830997"/>
          </a:xfrm>
          <a:prstGeom prst="rect">
            <a:avLst/>
          </a:prstGeom>
          <a:noFill/>
        </p:spPr>
        <p:txBody>
          <a:bodyPr wrap="none" lIns="91440" tIns="45720" rIns="91440" bIns="45720">
            <a:spAutoFit/>
          </a:bodyPr>
          <a:lstStyle/>
          <a:p>
            <a:pPr algn="ctr"/>
            <a:r>
              <a:rPr lang="en-US" sz="2400" b="1" cap="none" spc="0" dirty="0">
                <a:ln w="6600">
                  <a:solidFill>
                    <a:schemeClr val="accent2"/>
                  </a:solidFill>
                  <a:prstDash val="solid"/>
                </a:ln>
                <a:solidFill>
                  <a:srgbClr val="FFFFFF"/>
                </a:solidFill>
                <a:effectLst>
                  <a:outerShdw dist="38100" dir="2700000" algn="tl" rotWithShape="0">
                    <a:schemeClr val="accent2"/>
                  </a:outerShdw>
                </a:effectLst>
                <a:latin typeface="Bahnschrift SemiBold" panose="020B0502040204020203" pitchFamily="34" charset="0"/>
              </a:rPr>
              <a:t>Resource</a:t>
            </a:r>
            <a:br>
              <a:rPr lang="en-US" sz="2400" b="1" cap="none" spc="0" dirty="0">
                <a:ln w="6600">
                  <a:solidFill>
                    <a:schemeClr val="accent2"/>
                  </a:solidFill>
                  <a:prstDash val="solid"/>
                </a:ln>
                <a:solidFill>
                  <a:srgbClr val="FFFFFF"/>
                </a:solidFill>
                <a:effectLst>
                  <a:outerShdw dist="38100" dir="2700000" algn="tl" rotWithShape="0">
                    <a:schemeClr val="accent2"/>
                  </a:outerShdw>
                </a:effectLst>
                <a:latin typeface="Bahnschrift SemiBold" panose="020B0502040204020203" pitchFamily="34" charset="0"/>
              </a:rPr>
            </a:br>
            <a:r>
              <a:rPr lang="en-US" sz="2400" b="1" cap="none" spc="0" dirty="0">
                <a:ln w="6600">
                  <a:solidFill>
                    <a:schemeClr val="accent2"/>
                  </a:solidFill>
                  <a:prstDash val="solid"/>
                </a:ln>
                <a:solidFill>
                  <a:srgbClr val="FFFFFF"/>
                </a:solidFill>
                <a:effectLst>
                  <a:outerShdw dist="38100" dir="2700000" algn="tl" rotWithShape="0">
                    <a:schemeClr val="accent2"/>
                  </a:outerShdw>
                </a:effectLst>
                <a:latin typeface="Bahnschrift SemiBold" panose="020B0502040204020203" pitchFamily="34" charset="0"/>
              </a:rPr>
              <a:t> Needed</a:t>
            </a:r>
          </a:p>
        </p:txBody>
      </p:sp>
    </p:spTree>
    <p:extLst>
      <p:ext uri="{BB962C8B-B14F-4D97-AF65-F5344CB8AC3E}">
        <p14:creationId xmlns:p14="http://schemas.microsoft.com/office/powerpoint/2010/main" val="83441146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A686B84-EF35-9F5A-FCA0-4A8721853D1E}"/>
              </a:ext>
            </a:extLst>
          </p:cNvPr>
          <p:cNvSpPr/>
          <p:nvPr/>
        </p:nvSpPr>
        <p:spPr>
          <a:xfrm>
            <a:off x="2663686" y="1371599"/>
            <a:ext cx="3296480" cy="221717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Seriously Consider Stopping It</a:t>
            </a:r>
            <a:endParaRPr lang="en-IE"/>
          </a:p>
        </p:txBody>
      </p:sp>
      <p:sp>
        <p:nvSpPr>
          <p:cNvPr id="5" name="Rectangle 4">
            <a:extLst>
              <a:ext uri="{FF2B5EF4-FFF2-40B4-BE49-F238E27FC236}">
                <a16:creationId xmlns:a16="http://schemas.microsoft.com/office/drawing/2014/main" id="{56989B08-73A8-F1FC-22E6-9392217167C8}"/>
              </a:ext>
            </a:extLst>
          </p:cNvPr>
          <p:cNvSpPr/>
          <p:nvPr/>
        </p:nvSpPr>
        <p:spPr>
          <a:xfrm>
            <a:off x="6134098" y="1371599"/>
            <a:ext cx="3296480" cy="221717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Consider a less expensive way of doing a similar thing, but do continue.</a:t>
            </a:r>
            <a:endParaRPr lang="en-IE">
              <a:solidFill>
                <a:schemeClr val="tx1"/>
              </a:solidFill>
            </a:endParaRPr>
          </a:p>
        </p:txBody>
      </p:sp>
      <p:sp>
        <p:nvSpPr>
          <p:cNvPr id="6" name="Rectangle 5">
            <a:extLst>
              <a:ext uri="{FF2B5EF4-FFF2-40B4-BE49-F238E27FC236}">
                <a16:creationId xmlns:a16="http://schemas.microsoft.com/office/drawing/2014/main" id="{29C181A3-8D78-B7CA-F2DE-62EBF21F9B54}"/>
              </a:ext>
            </a:extLst>
          </p:cNvPr>
          <p:cNvSpPr/>
          <p:nvPr/>
        </p:nvSpPr>
        <p:spPr>
          <a:xfrm>
            <a:off x="2663685" y="3727172"/>
            <a:ext cx="3296480" cy="2217176"/>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Reassess</a:t>
            </a:r>
          </a:p>
          <a:p>
            <a:pPr algn="ctr"/>
            <a:r>
              <a:rPr lang="en-GB"/>
              <a:t>Delegate</a:t>
            </a:r>
          </a:p>
          <a:p>
            <a:pPr algn="ctr"/>
            <a:r>
              <a:rPr lang="en-GB"/>
              <a:t>Outsource</a:t>
            </a:r>
            <a:endParaRPr lang="en-IE"/>
          </a:p>
        </p:txBody>
      </p:sp>
      <p:sp>
        <p:nvSpPr>
          <p:cNvPr id="7" name="Rectangle 6">
            <a:extLst>
              <a:ext uri="{FF2B5EF4-FFF2-40B4-BE49-F238E27FC236}">
                <a16:creationId xmlns:a16="http://schemas.microsoft.com/office/drawing/2014/main" id="{DC1A8D0B-D1BA-BA2B-573E-67FB2A043AE9}"/>
              </a:ext>
            </a:extLst>
          </p:cNvPr>
          <p:cNvSpPr/>
          <p:nvPr/>
        </p:nvSpPr>
        <p:spPr>
          <a:xfrm>
            <a:off x="6134098" y="3727172"/>
            <a:ext cx="3296480" cy="2217176"/>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Do more of it and prioritise it.</a:t>
            </a:r>
            <a:endParaRPr lang="en-IE"/>
          </a:p>
        </p:txBody>
      </p:sp>
      <p:sp>
        <p:nvSpPr>
          <p:cNvPr id="8" name="TextBox 7">
            <a:extLst>
              <a:ext uri="{FF2B5EF4-FFF2-40B4-BE49-F238E27FC236}">
                <a16:creationId xmlns:a16="http://schemas.microsoft.com/office/drawing/2014/main" id="{F720855B-CB29-5697-E4FC-D4AA6735D524}"/>
              </a:ext>
            </a:extLst>
          </p:cNvPr>
          <p:cNvSpPr txBox="1"/>
          <p:nvPr/>
        </p:nvSpPr>
        <p:spPr>
          <a:xfrm>
            <a:off x="1093303" y="3910256"/>
            <a:ext cx="1272209" cy="646331"/>
          </a:xfrm>
          <a:prstGeom prst="rect">
            <a:avLst/>
          </a:prstGeom>
          <a:noFill/>
        </p:spPr>
        <p:txBody>
          <a:bodyPr wrap="square" rtlCol="0">
            <a:spAutoFit/>
          </a:bodyPr>
          <a:lstStyle/>
          <a:p>
            <a:pPr algn="ctr"/>
            <a:r>
              <a:rPr lang="en-GB"/>
              <a:t>Resources</a:t>
            </a:r>
          </a:p>
          <a:p>
            <a:pPr algn="ctr"/>
            <a:r>
              <a:rPr lang="en-GB"/>
              <a:t>Needed</a:t>
            </a:r>
            <a:endParaRPr lang="en-IE"/>
          </a:p>
        </p:txBody>
      </p:sp>
      <p:sp>
        <p:nvSpPr>
          <p:cNvPr id="9" name="TextBox 8">
            <a:extLst>
              <a:ext uri="{FF2B5EF4-FFF2-40B4-BE49-F238E27FC236}">
                <a16:creationId xmlns:a16="http://schemas.microsoft.com/office/drawing/2014/main" id="{4CDCF655-822D-4410-2CF0-6C3A987B5448}"/>
              </a:ext>
            </a:extLst>
          </p:cNvPr>
          <p:cNvSpPr txBox="1"/>
          <p:nvPr/>
        </p:nvSpPr>
        <p:spPr>
          <a:xfrm>
            <a:off x="5557095" y="6199566"/>
            <a:ext cx="1154005" cy="646331"/>
          </a:xfrm>
          <a:prstGeom prst="rect">
            <a:avLst/>
          </a:prstGeom>
          <a:noFill/>
        </p:spPr>
        <p:txBody>
          <a:bodyPr wrap="square" rtlCol="0">
            <a:spAutoFit/>
          </a:bodyPr>
          <a:lstStyle/>
          <a:p>
            <a:r>
              <a:rPr lang="en-GB"/>
              <a:t>Value Added</a:t>
            </a:r>
            <a:endParaRPr lang="en-IE"/>
          </a:p>
        </p:txBody>
      </p:sp>
      <p:sp>
        <p:nvSpPr>
          <p:cNvPr id="11" name="Plus Sign 10">
            <a:extLst>
              <a:ext uri="{FF2B5EF4-FFF2-40B4-BE49-F238E27FC236}">
                <a16:creationId xmlns:a16="http://schemas.microsoft.com/office/drawing/2014/main" id="{65A78D1F-7BEA-F756-41DB-449A459CAC05}"/>
              </a:ext>
            </a:extLst>
          </p:cNvPr>
          <p:cNvSpPr/>
          <p:nvPr/>
        </p:nvSpPr>
        <p:spPr>
          <a:xfrm>
            <a:off x="1431232" y="1292086"/>
            <a:ext cx="493635" cy="502002"/>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2" name="Plus Sign 11">
            <a:extLst>
              <a:ext uri="{FF2B5EF4-FFF2-40B4-BE49-F238E27FC236}">
                <a16:creationId xmlns:a16="http://schemas.microsoft.com/office/drawing/2014/main" id="{F4F3E4E2-8518-C9CB-F714-16810D492791}"/>
              </a:ext>
            </a:extLst>
          </p:cNvPr>
          <p:cNvSpPr/>
          <p:nvPr/>
        </p:nvSpPr>
        <p:spPr>
          <a:xfrm>
            <a:off x="8936943" y="6082745"/>
            <a:ext cx="493635" cy="502002"/>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3" name="Minus Sign 12">
            <a:extLst>
              <a:ext uri="{FF2B5EF4-FFF2-40B4-BE49-F238E27FC236}">
                <a16:creationId xmlns:a16="http://schemas.microsoft.com/office/drawing/2014/main" id="{096B8EA6-C00F-D69C-9F2A-F43B0B07C7CF}"/>
              </a:ext>
            </a:extLst>
          </p:cNvPr>
          <p:cNvSpPr/>
          <p:nvPr/>
        </p:nvSpPr>
        <p:spPr>
          <a:xfrm>
            <a:off x="1431233" y="5785401"/>
            <a:ext cx="493635" cy="246818"/>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4" name="Minus Sign 13">
            <a:extLst>
              <a:ext uri="{FF2B5EF4-FFF2-40B4-BE49-F238E27FC236}">
                <a16:creationId xmlns:a16="http://schemas.microsoft.com/office/drawing/2014/main" id="{A8FA298E-F7B7-B2EE-D9DA-F61F560F84B0}"/>
              </a:ext>
            </a:extLst>
          </p:cNvPr>
          <p:cNvSpPr/>
          <p:nvPr/>
        </p:nvSpPr>
        <p:spPr>
          <a:xfrm>
            <a:off x="2580711" y="6275913"/>
            <a:ext cx="448759" cy="246818"/>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6" name="Title 15">
            <a:extLst>
              <a:ext uri="{FF2B5EF4-FFF2-40B4-BE49-F238E27FC236}">
                <a16:creationId xmlns:a16="http://schemas.microsoft.com/office/drawing/2014/main" id="{AC455606-D95F-6F05-D461-BC6433CD81DA}"/>
              </a:ext>
            </a:extLst>
          </p:cNvPr>
          <p:cNvSpPr>
            <a:spLocks noGrp="1"/>
          </p:cNvSpPr>
          <p:nvPr>
            <p:ph type="title"/>
          </p:nvPr>
        </p:nvSpPr>
        <p:spPr/>
        <p:txBody>
          <a:bodyPr/>
          <a:lstStyle/>
          <a:p>
            <a:r>
              <a:rPr lang="en-GB"/>
              <a:t>Should we do it at all?</a:t>
            </a:r>
            <a:endParaRPr lang="en-IE"/>
          </a:p>
        </p:txBody>
      </p:sp>
    </p:spTree>
    <p:extLst>
      <p:ext uri="{BB962C8B-B14F-4D97-AF65-F5344CB8AC3E}">
        <p14:creationId xmlns:p14="http://schemas.microsoft.com/office/powerpoint/2010/main" val="212136487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A686B84-EF35-9F5A-FCA0-4A8721853D1E}"/>
              </a:ext>
            </a:extLst>
          </p:cNvPr>
          <p:cNvSpPr/>
          <p:nvPr/>
        </p:nvSpPr>
        <p:spPr>
          <a:xfrm>
            <a:off x="2663686" y="1371599"/>
            <a:ext cx="3296480" cy="2217176"/>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bg1"/>
                </a:solidFill>
              </a:rPr>
              <a:t>Schedule it to be done on time but… later</a:t>
            </a:r>
          </a:p>
          <a:p>
            <a:pPr algn="ctr"/>
            <a:r>
              <a:rPr lang="en-GB" b="1">
                <a:solidFill>
                  <a:schemeClr val="bg1"/>
                </a:solidFill>
              </a:rPr>
              <a:t>PRIORITY 3</a:t>
            </a:r>
            <a:endParaRPr lang="en-IE" b="1">
              <a:solidFill>
                <a:schemeClr val="bg1"/>
              </a:solidFill>
            </a:endParaRPr>
          </a:p>
        </p:txBody>
      </p:sp>
      <p:sp>
        <p:nvSpPr>
          <p:cNvPr id="5" name="Rectangle 4">
            <a:extLst>
              <a:ext uri="{FF2B5EF4-FFF2-40B4-BE49-F238E27FC236}">
                <a16:creationId xmlns:a16="http://schemas.microsoft.com/office/drawing/2014/main" id="{56989B08-73A8-F1FC-22E6-9392217167C8}"/>
              </a:ext>
            </a:extLst>
          </p:cNvPr>
          <p:cNvSpPr/>
          <p:nvPr/>
        </p:nvSpPr>
        <p:spPr>
          <a:xfrm>
            <a:off x="6134098" y="1371599"/>
            <a:ext cx="3296480" cy="2217176"/>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bg1"/>
                </a:solidFill>
              </a:rPr>
              <a:t>Do it now</a:t>
            </a:r>
          </a:p>
          <a:p>
            <a:pPr algn="ctr"/>
            <a:r>
              <a:rPr lang="en-GB" b="1">
                <a:solidFill>
                  <a:schemeClr val="bg1"/>
                </a:solidFill>
              </a:rPr>
              <a:t>PRIORITY 1</a:t>
            </a:r>
            <a:endParaRPr lang="en-IE" b="1">
              <a:solidFill>
                <a:schemeClr val="bg1"/>
              </a:solidFill>
            </a:endParaRPr>
          </a:p>
        </p:txBody>
      </p:sp>
      <p:sp>
        <p:nvSpPr>
          <p:cNvPr id="6" name="Rectangle 5">
            <a:extLst>
              <a:ext uri="{FF2B5EF4-FFF2-40B4-BE49-F238E27FC236}">
                <a16:creationId xmlns:a16="http://schemas.microsoft.com/office/drawing/2014/main" id="{29C181A3-8D78-B7CA-F2DE-62EBF21F9B54}"/>
              </a:ext>
            </a:extLst>
          </p:cNvPr>
          <p:cNvSpPr/>
          <p:nvPr/>
        </p:nvSpPr>
        <p:spPr>
          <a:xfrm>
            <a:off x="2663685" y="3727172"/>
            <a:ext cx="3296480" cy="221717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Consider not doing it; plan to communicate as soon as practical</a:t>
            </a:r>
          </a:p>
          <a:p>
            <a:pPr algn="ctr"/>
            <a:r>
              <a:rPr lang="en-GB" b="1"/>
              <a:t>PRIORITY 4</a:t>
            </a:r>
            <a:endParaRPr lang="en-IE" b="1"/>
          </a:p>
        </p:txBody>
      </p:sp>
      <p:sp>
        <p:nvSpPr>
          <p:cNvPr id="7" name="Rectangle 6">
            <a:extLst>
              <a:ext uri="{FF2B5EF4-FFF2-40B4-BE49-F238E27FC236}">
                <a16:creationId xmlns:a16="http://schemas.microsoft.com/office/drawing/2014/main" id="{DC1A8D0B-D1BA-BA2B-573E-67FB2A043AE9}"/>
              </a:ext>
            </a:extLst>
          </p:cNvPr>
          <p:cNvSpPr/>
          <p:nvPr/>
        </p:nvSpPr>
        <p:spPr>
          <a:xfrm>
            <a:off x="6134098" y="3727172"/>
            <a:ext cx="3296480" cy="221717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Delegate it now to someone else who can do a better job with it; give them support.</a:t>
            </a:r>
          </a:p>
          <a:p>
            <a:pPr algn="ctr"/>
            <a:r>
              <a:rPr lang="en-GB" b="1">
                <a:solidFill>
                  <a:schemeClr val="tx1"/>
                </a:solidFill>
              </a:rPr>
              <a:t>PRIORITY 2</a:t>
            </a:r>
            <a:endParaRPr lang="en-IE" b="1">
              <a:solidFill>
                <a:schemeClr val="tx1"/>
              </a:solidFill>
            </a:endParaRPr>
          </a:p>
        </p:txBody>
      </p:sp>
      <p:sp>
        <p:nvSpPr>
          <p:cNvPr id="8" name="TextBox 7">
            <a:extLst>
              <a:ext uri="{FF2B5EF4-FFF2-40B4-BE49-F238E27FC236}">
                <a16:creationId xmlns:a16="http://schemas.microsoft.com/office/drawing/2014/main" id="{F720855B-CB29-5697-E4FC-D4AA6735D524}"/>
              </a:ext>
            </a:extLst>
          </p:cNvPr>
          <p:cNvSpPr txBox="1"/>
          <p:nvPr/>
        </p:nvSpPr>
        <p:spPr>
          <a:xfrm>
            <a:off x="1093303" y="3910256"/>
            <a:ext cx="1272209" cy="369332"/>
          </a:xfrm>
          <a:prstGeom prst="rect">
            <a:avLst/>
          </a:prstGeom>
          <a:noFill/>
        </p:spPr>
        <p:txBody>
          <a:bodyPr wrap="square" rtlCol="0">
            <a:spAutoFit/>
          </a:bodyPr>
          <a:lstStyle/>
          <a:p>
            <a:pPr algn="ctr"/>
            <a:r>
              <a:rPr lang="en-GB"/>
              <a:t>Importance</a:t>
            </a:r>
            <a:endParaRPr lang="en-IE"/>
          </a:p>
        </p:txBody>
      </p:sp>
      <p:sp>
        <p:nvSpPr>
          <p:cNvPr id="9" name="TextBox 8">
            <a:extLst>
              <a:ext uri="{FF2B5EF4-FFF2-40B4-BE49-F238E27FC236}">
                <a16:creationId xmlns:a16="http://schemas.microsoft.com/office/drawing/2014/main" id="{4CDCF655-822D-4410-2CF0-6C3A987B5448}"/>
              </a:ext>
            </a:extLst>
          </p:cNvPr>
          <p:cNvSpPr txBox="1"/>
          <p:nvPr/>
        </p:nvSpPr>
        <p:spPr>
          <a:xfrm>
            <a:off x="5557095" y="6199566"/>
            <a:ext cx="1154005" cy="369332"/>
          </a:xfrm>
          <a:prstGeom prst="rect">
            <a:avLst/>
          </a:prstGeom>
          <a:noFill/>
        </p:spPr>
        <p:txBody>
          <a:bodyPr wrap="square" rtlCol="0">
            <a:spAutoFit/>
          </a:bodyPr>
          <a:lstStyle/>
          <a:p>
            <a:pPr algn="ctr"/>
            <a:r>
              <a:rPr lang="en-GB"/>
              <a:t>Urgency</a:t>
            </a:r>
            <a:endParaRPr lang="en-IE"/>
          </a:p>
        </p:txBody>
      </p:sp>
      <p:sp>
        <p:nvSpPr>
          <p:cNvPr id="11" name="Plus Sign 10">
            <a:extLst>
              <a:ext uri="{FF2B5EF4-FFF2-40B4-BE49-F238E27FC236}">
                <a16:creationId xmlns:a16="http://schemas.microsoft.com/office/drawing/2014/main" id="{65A78D1F-7BEA-F756-41DB-449A459CAC05}"/>
              </a:ext>
            </a:extLst>
          </p:cNvPr>
          <p:cNvSpPr/>
          <p:nvPr/>
        </p:nvSpPr>
        <p:spPr>
          <a:xfrm>
            <a:off x="1431232" y="1292086"/>
            <a:ext cx="493635" cy="502002"/>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2" name="Plus Sign 11">
            <a:extLst>
              <a:ext uri="{FF2B5EF4-FFF2-40B4-BE49-F238E27FC236}">
                <a16:creationId xmlns:a16="http://schemas.microsoft.com/office/drawing/2014/main" id="{F4F3E4E2-8518-C9CB-F714-16810D492791}"/>
              </a:ext>
            </a:extLst>
          </p:cNvPr>
          <p:cNvSpPr/>
          <p:nvPr/>
        </p:nvSpPr>
        <p:spPr>
          <a:xfrm>
            <a:off x="8936943" y="6082745"/>
            <a:ext cx="493635" cy="502002"/>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3" name="Minus Sign 12">
            <a:extLst>
              <a:ext uri="{FF2B5EF4-FFF2-40B4-BE49-F238E27FC236}">
                <a16:creationId xmlns:a16="http://schemas.microsoft.com/office/drawing/2014/main" id="{096B8EA6-C00F-D69C-9F2A-F43B0B07C7CF}"/>
              </a:ext>
            </a:extLst>
          </p:cNvPr>
          <p:cNvSpPr/>
          <p:nvPr/>
        </p:nvSpPr>
        <p:spPr>
          <a:xfrm>
            <a:off x="1431233" y="5785401"/>
            <a:ext cx="493635" cy="246818"/>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4" name="Minus Sign 13">
            <a:extLst>
              <a:ext uri="{FF2B5EF4-FFF2-40B4-BE49-F238E27FC236}">
                <a16:creationId xmlns:a16="http://schemas.microsoft.com/office/drawing/2014/main" id="{A8FA298E-F7B7-B2EE-D9DA-F61F560F84B0}"/>
              </a:ext>
            </a:extLst>
          </p:cNvPr>
          <p:cNvSpPr/>
          <p:nvPr/>
        </p:nvSpPr>
        <p:spPr>
          <a:xfrm>
            <a:off x="2580711" y="6275913"/>
            <a:ext cx="448759" cy="246818"/>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6" name="Title 15">
            <a:extLst>
              <a:ext uri="{FF2B5EF4-FFF2-40B4-BE49-F238E27FC236}">
                <a16:creationId xmlns:a16="http://schemas.microsoft.com/office/drawing/2014/main" id="{AC455606-D95F-6F05-D461-BC6433CD81DA}"/>
              </a:ext>
            </a:extLst>
          </p:cNvPr>
          <p:cNvSpPr>
            <a:spLocks noGrp="1"/>
          </p:cNvSpPr>
          <p:nvPr>
            <p:ph type="title"/>
          </p:nvPr>
        </p:nvSpPr>
        <p:spPr/>
        <p:txBody>
          <a:bodyPr/>
          <a:lstStyle/>
          <a:p>
            <a:r>
              <a:rPr lang="en-GB"/>
              <a:t>When should we do it ?</a:t>
            </a:r>
            <a:endParaRPr lang="en-IE"/>
          </a:p>
        </p:txBody>
      </p:sp>
    </p:spTree>
    <p:extLst>
      <p:ext uri="{BB962C8B-B14F-4D97-AF65-F5344CB8AC3E}">
        <p14:creationId xmlns:p14="http://schemas.microsoft.com/office/powerpoint/2010/main" val="39047035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igrationWizIdSecurityGroups xmlns="64f201d2-1fa1-4c16-8765-abaf8a8a1c78" xsi:nil="true"/>
    <MigrationWizId xmlns="64f201d2-1fa1-4c16-8765-abaf8a8a1c78" xsi:nil="true"/>
    <MigrationWizIdDocumentLibraryPermissions xmlns="64f201d2-1fa1-4c16-8765-abaf8a8a1c78" xsi:nil="true"/>
    <_activity xmlns="64f201d2-1fa1-4c16-8765-abaf8a8a1c78" xsi:nil="true"/>
    <MigrationWizIdPermissions xmlns="64f201d2-1fa1-4c16-8765-abaf8a8a1c78" xsi:nil="true"/>
    <MigrationWizIdPermissionLevels xmlns="64f201d2-1fa1-4c16-8765-abaf8a8a1c78"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4D75A94293F104282046B10C74084B2" ma:contentTypeVersion="19" ma:contentTypeDescription="Create a new document." ma:contentTypeScope="" ma:versionID="610379a7a39d6e4e7217016de7a5bab1">
  <xsd:schema xmlns:xsd="http://www.w3.org/2001/XMLSchema" xmlns:xs="http://www.w3.org/2001/XMLSchema" xmlns:p="http://schemas.microsoft.com/office/2006/metadata/properties" xmlns:ns3="64f201d2-1fa1-4c16-8765-abaf8a8a1c78" xmlns:ns4="f0754c9e-c696-41ff-a3c5-22225f5c3e35" targetNamespace="http://schemas.microsoft.com/office/2006/metadata/properties" ma:root="true" ma:fieldsID="9b927dd39036bb8f7990f7544ef95d72" ns3:_="" ns4:_="">
    <xsd:import namespace="64f201d2-1fa1-4c16-8765-abaf8a8a1c78"/>
    <xsd:import namespace="f0754c9e-c696-41ff-a3c5-22225f5c3e35"/>
    <xsd:element name="properties">
      <xsd:complexType>
        <xsd:sequence>
          <xsd:element name="documentManagement">
            <xsd:complexType>
              <xsd:all>
                <xsd:element ref="ns3:MigrationWizId" minOccurs="0"/>
                <xsd:element ref="ns3:MigrationWizIdPermissions" minOccurs="0"/>
                <xsd:element ref="ns3:MigrationWizIdPermissionLevels" minOccurs="0"/>
                <xsd:element ref="ns3:MigrationWizIdDocumentLibraryPermissions" minOccurs="0"/>
                <xsd:element ref="ns3:MigrationWizIdSecurityGroups" minOccurs="0"/>
                <xsd:element ref="ns4:SharedWithUsers" minOccurs="0"/>
                <xsd:element ref="ns4:SharedWithDetails" minOccurs="0"/>
                <xsd:element ref="ns4:SharingHintHash"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4f201d2-1fa1-4c16-8765-abaf8a8a1c78" elementFormDefault="qualified">
    <xsd:import namespace="http://schemas.microsoft.com/office/2006/documentManagement/types"/>
    <xsd:import namespace="http://schemas.microsoft.com/office/infopath/2007/PartnerControls"/>
    <xsd:element name="MigrationWizId" ma:index="8" nillable="true" ma:displayName="MigrationWizId" ma:internalName="MigrationWizId">
      <xsd:simpleType>
        <xsd:restriction base="dms:Text"/>
      </xsd:simpleType>
    </xsd:element>
    <xsd:element name="MigrationWizIdPermissions" ma:index="9" nillable="true" ma:displayName="MigrationWizIdPermissions" ma:internalName="MigrationWizIdPermissions">
      <xsd:simpleType>
        <xsd:restriction base="dms:Text"/>
      </xsd:simpleType>
    </xsd:element>
    <xsd:element name="MigrationWizIdPermissionLevels" ma:index="10" nillable="true" ma:displayName="MigrationWizIdPermissionLevels" ma:internalName="MigrationWizIdPermissionLevels">
      <xsd:simpleType>
        <xsd:restriction base="dms:Text"/>
      </xsd:simpleType>
    </xsd:element>
    <xsd:element name="MigrationWizIdDocumentLibraryPermissions" ma:index="11" nillable="true" ma:displayName="MigrationWizIdDocumentLibraryPermissions" ma:internalName="MigrationWizIdDocumentLibraryPermissions">
      <xsd:simpleType>
        <xsd:restriction base="dms:Text"/>
      </xsd:simpleType>
    </xsd:element>
    <xsd:element name="MigrationWizIdSecurityGroups" ma:index="12" nillable="true" ma:displayName="MigrationWizIdSecurityGroups" ma:internalName="MigrationWizIdSecurityGroups">
      <xsd:simpleType>
        <xsd:restriction base="dms:Text"/>
      </xsd:simpleType>
    </xsd:element>
    <xsd:element name="MediaServiceMetadata" ma:index="16" nillable="true" ma:displayName="MediaServiceMetadata" ma:hidden="true" ma:internalName="MediaServiceMetadata" ma:readOnly="true">
      <xsd:simpleType>
        <xsd:restriction base="dms:Note"/>
      </xsd:simpleType>
    </xsd:element>
    <xsd:element name="MediaServiceFastMetadata" ma:index="17" nillable="true" ma:displayName="MediaServiceFastMetadata" ma:hidden="true" ma:internalName="MediaServiceFastMetadata" ma:readOnly="true">
      <xsd:simpleType>
        <xsd:restriction base="dms:Note"/>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AutoTags" ma:index="20" nillable="true" ma:displayName="Tags" ma:internalName="MediaServiceAutoTags"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OCR" ma:index="23" nillable="true" ma:displayName="Extracted Text" ma:internalName="MediaServiceOCR" ma:readOnly="true">
      <xsd:simpleType>
        <xsd:restriction base="dms:Note">
          <xsd:maxLength value="255"/>
        </xsd:restriction>
      </xsd:simpleType>
    </xsd:element>
    <xsd:element name="MediaServiceDateTaken" ma:index="24" nillable="true" ma:displayName="MediaServiceDateTaken" ma:hidden="true" ma:internalName="MediaServiceDateTaken" ma:readOnly="true">
      <xsd:simpleType>
        <xsd:restriction base="dms:Text"/>
      </xsd:simpleType>
    </xsd:element>
    <xsd:element name="MediaServiceLocation" ma:index="25" nillable="true" ma:displayName="Location" ma:internalName="MediaServiceLocation" ma:readOnly="true">
      <xsd:simpleType>
        <xsd:restriction base="dms:Text"/>
      </xsd:simpleType>
    </xsd:element>
    <xsd:element name="_activity" ma:index="26"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0754c9e-c696-41ff-a3c5-22225f5c3e35"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147B3F7-3C0D-4B1E-B8C1-42F3664EC286}">
  <ds:schemaRefs>
    <ds:schemaRef ds:uri="http://schemas.microsoft.com/sharepoint/v3/contenttype/forms"/>
  </ds:schemaRefs>
</ds:datastoreItem>
</file>

<file path=customXml/itemProps2.xml><?xml version="1.0" encoding="utf-8"?>
<ds:datastoreItem xmlns:ds="http://schemas.openxmlformats.org/officeDocument/2006/customXml" ds:itemID="{A40C2421-CF36-4D2A-866D-A93B43814D20}">
  <ds:schemaRefs>
    <ds:schemaRef ds:uri="f0754c9e-c696-41ff-a3c5-22225f5c3e35"/>
    <ds:schemaRef ds:uri="http://purl.org/dc/dcmitype/"/>
    <ds:schemaRef ds:uri="http://purl.org/dc/terms/"/>
    <ds:schemaRef ds:uri="http://schemas.microsoft.com/office/infopath/2007/PartnerControls"/>
    <ds:schemaRef ds:uri="http://schemas.microsoft.com/office/2006/documentManagement/types"/>
    <ds:schemaRef ds:uri="http://schemas.openxmlformats.org/package/2006/metadata/core-properties"/>
    <ds:schemaRef ds:uri="64f201d2-1fa1-4c16-8765-abaf8a8a1c78"/>
    <ds:schemaRef ds:uri="http://schemas.microsoft.com/office/2006/metadata/properties"/>
    <ds:schemaRef ds:uri="http://www.w3.org/XML/1998/namespace"/>
    <ds:schemaRef ds:uri="http://purl.org/dc/elements/1.1/"/>
  </ds:schemaRefs>
</ds:datastoreItem>
</file>

<file path=customXml/itemProps3.xml><?xml version="1.0" encoding="utf-8"?>
<ds:datastoreItem xmlns:ds="http://schemas.openxmlformats.org/officeDocument/2006/customXml" ds:itemID="{0F8DF7EB-4662-4D4A-A68E-2D5CACD4F1BF}">
  <ds:schemaRefs>
    <ds:schemaRef ds:uri="64f201d2-1fa1-4c16-8765-abaf8a8a1c78"/>
    <ds:schemaRef ds:uri="f0754c9e-c696-41ff-a3c5-22225f5c3e3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11751</TotalTime>
  <Words>8795</Words>
  <Application>Microsoft Office PowerPoint</Application>
  <PresentationFormat>Widescreen</PresentationFormat>
  <Paragraphs>962</Paragraphs>
  <Slides>105</Slides>
  <Notes>98</Notes>
  <HiddenSlides>0</HiddenSlides>
  <MMClips>5</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105</vt:i4>
      </vt:variant>
    </vt:vector>
  </HeadingPairs>
  <TitlesOfParts>
    <vt:vector size="116" baseType="lpstr">
      <vt:lpstr>Arial</vt:lpstr>
      <vt:lpstr>Bahnschrift SemiBold</vt:lpstr>
      <vt:lpstr>benton-sans</vt:lpstr>
      <vt:lpstr>Bradley Hand ITC</vt:lpstr>
      <vt:lpstr>Calibri</vt:lpstr>
      <vt:lpstr>Congenial</vt:lpstr>
      <vt:lpstr>Congenial Black</vt:lpstr>
      <vt:lpstr>Lexend Deca</vt:lpstr>
      <vt:lpstr>Lora</vt:lpstr>
      <vt:lpstr>Montserrat</vt:lpstr>
      <vt:lpstr>Office Theme</vt:lpstr>
      <vt:lpstr>PowerPoint Presentation</vt:lpstr>
      <vt:lpstr>Ethos</vt:lpstr>
      <vt:lpstr>Ethos</vt:lpstr>
      <vt:lpstr>Members of your Ethos Crew</vt:lpstr>
      <vt:lpstr>What do we want to get from SUT?</vt:lpstr>
      <vt:lpstr>The T-Shirt of our True Identity</vt:lpstr>
      <vt:lpstr>PowerPoint Presentation</vt:lpstr>
      <vt:lpstr>Our House</vt:lpstr>
      <vt:lpstr>Our House Rules</vt:lpstr>
      <vt:lpstr>Why have we changed SUT?</vt:lpstr>
      <vt:lpstr>Ethos worked well last year</vt:lpstr>
      <vt:lpstr>10 Hours’ Contact Time</vt:lpstr>
      <vt:lpstr>What is the point of the SU?</vt:lpstr>
      <vt:lpstr>What is your Students’ Union?</vt:lpstr>
      <vt:lpstr>What should your Students’ Union be?</vt:lpstr>
      <vt:lpstr>So what is the purpose of our SU?</vt:lpstr>
      <vt:lpstr>Note the differences</vt:lpstr>
      <vt:lpstr>What’s the point?</vt:lpstr>
      <vt:lpstr>Change is The Point</vt:lpstr>
      <vt:lpstr>Unity is strength</vt:lpstr>
      <vt:lpstr>Who is the union?</vt:lpstr>
      <vt:lpstr>An SU officer has many hats</vt:lpstr>
      <vt:lpstr>Tensions between needs</vt:lpstr>
      <vt:lpstr>Union / Union </vt:lpstr>
      <vt:lpstr>Tensions are normal and valuable</vt:lpstr>
      <vt:lpstr>Team Development</vt:lpstr>
      <vt:lpstr>Team Development🗣️👂🤗🤬</vt:lpstr>
      <vt:lpstr>Team Communication Exercise</vt:lpstr>
      <vt:lpstr>What was the point of the exercise?</vt:lpstr>
      <vt:lpstr>Building a team: Tuckman’s Theory</vt:lpstr>
      <vt:lpstr>Was this real for you last year?</vt:lpstr>
      <vt:lpstr>Getting to Norming &amp; Performing Fast</vt:lpstr>
      <vt:lpstr>Understand…</vt:lpstr>
      <vt:lpstr>Needs of the Portfolio vs Team</vt:lpstr>
      <vt:lpstr>Cliques are not as good as teams</vt:lpstr>
      <vt:lpstr>A long way to go</vt:lpstr>
      <vt:lpstr>How long have we in office?</vt:lpstr>
      <vt:lpstr>Actual contact days with students</vt:lpstr>
      <vt:lpstr>Actual working days without students</vt:lpstr>
      <vt:lpstr>139 days to prepare for 78 days’ contact time</vt:lpstr>
      <vt:lpstr>And then there’s life…</vt:lpstr>
      <vt:lpstr>Your self-care matters</vt:lpstr>
      <vt:lpstr>Leadership</vt:lpstr>
      <vt:lpstr>What is leadership?</vt:lpstr>
      <vt:lpstr>PowerPoint Presentation</vt:lpstr>
      <vt:lpstr>Many theories of leadership</vt:lpstr>
      <vt:lpstr>Relational Leadership: Inclusivity</vt:lpstr>
      <vt:lpstr>Relational Leadership: Empowering</vt:lpstr>
      <vt:lpstr>Relational Leadership : Process Orientation</vt:lpstr>
      <vt:lpstr>Relational Leadership : Purposeful</vt:lpstr>
      <vt:lpstr>Relational Leadership : Ethical</vt:lpstr>
      <vt:lpstr>Relational Leadership : Accountable</vt:lpstr>
      <vt:lpstr>The Nolan Principles </vt:lpstr>
      <vt:lpstr>A strong foundation for a strong team</vt:lpstr>
      <vt:lpstr>Standing by your values</vt:lpstr>
      <vt:lpstr>QR code for more on Relational Leadership</vt:lpstr>
      <vt:lpstr>Achieving Change</vt:lpstr>
      <vt:lpstr>What is a campaign to you?</vt:lpstr>
      <vt:lpstr>What is a campaign to the SU?</vt:lpstr>
      <vt:lpstr>“Cracking on” achieves very little</vt:lpstr>
      <vt:lpstr>Endless meetings achieve very little</vt:lpstr>
      <vt:lpstr>A campaign is built from (sometimes many)  individual actions</vt:lpstr>
      <vt:lpstr>Not all campaigns resonate.  Your job is to find one that does.</vt:lpstr>
      <vt:lpstr>How do we find out what students want?</vt:lpstr>
      <vt:lpstr>GOAT – Go Out And Talk</vt:lpstr>
      <vt:lpstr>Getting to a theory of change</vt:lpstr>
      <vt:lpstr>A theory of change: overview</vt:lpstr>
      <vt:lpstr>Theory of Change Basics</vt:lpstr>
      <vt:lpstr>Theory Of Change Exercise</vt:lpstr>
      <vt:lpstr>You’ve analysed the problem. Now we construct our theory of change</vt:lpstr>
      <vt:lpstr>A theory of change is a powerful but accessible  tool</vt:lpstr>
      <vt:lpstr>Be aware of the ceiling of responsibility</vt:lpstr>
      <vt:lpstr>Remember: Change is the point.</vt:lpstr>
      <vt:lpstr>What needs to change?</vt:lpstr>
      <vt:lpstr>How do we create change?</vt:lpstr>
      <vt:lpstr>Unfortunately, time exists</vt:lpstr>
      <vt:lpstr>Ducks, which must be in a row</vt:lpstr>
      <vt:lpstr>Have you ever used a Gantt Chart?</vt:lpstr>
      <vt:lpstr>A Gantt Chart can show lots of info!</vt:lpstr>
      <vt:lpstr>Power</vt:lpstr>
      <vt:lpstr>Did you get elected to gain power?</vt:lpstr>
      <vt:lpstr>What is power?</vt:lpstr>
      <vt:lpstr>Collective Power</vt:lpstr>
      <vt:lpstr>Do students possess power?</vt:lpstr>
      <vt:lpstr>The trick with SU power…</vt:lpstr>
      <vt:lpstr>Give power away. Keep leading.</vt:lpstr>
      <vt:lpstr>The institution holds power too…</vt:lpstr>
      <vt:lpstr>The meaning of the matrix</vt:lpstr>
      <vt:lpstr>Privilege</vt:lpstr>
      <vt:lpstr>Great video on privilege</vt:lpstr>
      <vt:lpstr>Exercise: The Wheel of Fortune is also the Wheel of Misfortune.</vt:lpstr>
      <vt:lpstr>The wheel of fortune is also the wheel of misfortune.</vt:lpstr>
      <vt:lpstr>So, privilege exists. What now?</vt:lpstr>
      <vt:lpstr>Equality and Equity</vt:lpstr>
      <vt:lpstr>Choosing Priorities</vt:lpstr>
      <vt:lpstr>Prioritising the Work of the SU</vt:lpstr>
      <vt:lpstr>Prioritisation Exercise</vt:lpstr>
      <vt:lpstr>Should we do it at all?</vt:lpstr>
      <vt:lpstr>When should we do it ?</vt:lpstr>
      <vt:lpstr>Exercise: New Student Centre!</vt:lpstr>
      <vt:lpstr>You have 2,000sqm maximum</vt:lpstr>
      <vt:lpstr>VIDEO SEND WhatsApp</vt:lpstr>
      <vt:lpstr>Decisions, decisions…</vt:lpstr>
      <vt:lpstr>What have we covered?</vt:lpstr>
      <vt:lpstr>Can’t spell Union without 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 Archibald</dc:creator>
  <cp:lastModifiedBy>Ben Archibald</cp:lastModifiedBy>
  <cp:revision>7</cp:revision>
  <cp:lastPrinted>2023-07-12T14:12:43Z</cp:lastPrinted>
  <dcterms:created xsi:type="dcterms:W3CDTF">2023-05-23T16:26:18Z</dcterms:created>
  <dcterms:modified xsi:type="dcterms:W3CDTF">2024-06-19T13:45:07Z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0x010100F4D75A94293F104282046B10C74084B2</vt:lpwstr>
  </property>
</Properties>
</file>